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handoutMasterIdLst>
    <p:handoutMasterId r:id="rId31"/>
  </p:handoutMasterIdLst>
  <p:sldIdLst>
    <p:sldId id="256" r:id="rId2"/>
    <p:sldId id="288" r:id="rId3"/>
    <p:sldId id="289" r:id="rId4"/>
    <p:sldId id="280" r:id="rId5"/>
    <p:sldId id="259" r:id="rId6"/>
    <p:sldId id="260" r:id="rId7"/>
    <p:sldId id="262" r:id="rId8"/>
    <p:sldId id="290" r:id="rId9"/>
    <p:sldId id="298" r:id="rId10"/>
    <p:sldId id="257" r:id="rId11"/>
    <p:sldId id="263" r:id="rId12"/>
    <p:sldId id="264" r:id="rId13"/>
    <p:sldId id="268" r:id="rId14"/>
    <p:sldId id="308" r:id="rId15"/>
    <p:sldId id="270" r:id="rId16"/>
    <p:sldId id="307" r:id="rId17"/>
    <p:sldId id="271" r:id="rId18"/>
    <p:sldId id="296" r:id="rId19"/>
    <p:sldId id="297" r:id="rId20"/>
    <p:sldId id="299" r:id="rId21"/>
    <p:sldId id="300" r:id="rId22"/>
    <p:sldId id="301" r:id="rId23"/>
    <p:sldId id="306" r:id="rId24"/>
    <p:sldId id="302" r:id="rId25"/>
    <p:sldId id="292" r:id="rId26"/>
    <p:sldId id="295" r:id="rId27"/>
    <p:sldId id="305" r:id="rId28"/>
    <p:sldId id="275"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94660"/>
  </p:normalViewPr>
  <p:slideViewPr>
    <p:cSldViewPr>
      <p:cViewPr varScale="1">
        <p:scale>
          <a:sx n="87" d="100"/>
          <a:sy n="87" d="100"/>
        </p:scale>
        <p:origin x="-12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F9E9AF5-24BA-4CDD-B666-F59A453052A5}" type="datetimeFigureOut">
              <a:rPr lang="en-US" smtClean="0"/>
              <a:t>11/6/15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BD65CD4-D2BE-4020-A648-2FBAD570CBC1}" type="slidenum">
              <a:rPr lang="en-US" smtClean="0"/>
              <a:t>‹#›</a:t>
            </a:fld>
            <a:endParaRPr lang="en-US"/>
          </a:p>
        </p:txBody>
      </p:sp>
    </p:spTree>
    <p:extLst>
      <p:ext uri="{BB962C8B-B14F-4D97-AF65-F5344CB8AC3E}">
        <p14:creationId xmlns:p14="http://schemas.microsoft.com/office/powerpoint/2010/main" val="271823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7CDFF59-3EF0-4EA6-BFB3-D4169CDA22BB}" type="datetimeFigureOut">
              <a:rPr lang="en-US" smtClean="0"/>
              <a:t>11/6/15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28E67EA-A580-4A5F-BCB1-488C89EB61DD}" type="slidenum">
              <a:rPr lang="en-US" smtClean="0"/>
              <a:t>‹#›</a:t>
            </a:fld>
            <a:endParaRPr lang="en-US"/>
          </a:p>
        </p:txBody>
      </p:sp>
    </p:spTree>
    <p:extLst>
      <p:ext uri="{BB962C8B-B14F-4D97-AF65-F5344CB8AC3E}">
        <p14:creationId xmlns:p14="http://schemas.microsoft.com/office/powerpoint/2010/main" val="385151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 can we have</a:t>
            </a:r>
            <a:r>
              <a:rPr lang="en-US" sz="1200" baseline="0" dirty="0" smtClean="0"/>
              <a:t> a discussion of the CPP without first addressing climate change.  That is the entire reason we have the CPP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http://</a:t>
            </a:r>
            <a:r>
              <a:rPr lang="en-US" sz="1200" dirty="0" err="1" smtClean="0"/>
              <a:t>www.economist.com</a:t>
            </a:r>
            <a:r>
              <a:rPr lang="en-US" sz="1200" dirty="0" smtClean="0"/>
              <a:t>/blogs/economist-explains/2014/11/economist-explains</a:t>
            </a:r>
          </a:p>
          <a:p>
            <a:endParaRPr lang="en-US" dirty="0"/>
          </a:p>
        </p:txBody>
      </p:sp>
      <p:sp>
        <p:nvSpPr>
          <p:cNvPr id="4" name="Slide Number Placeholder 3"/>
          <p:cNvSpPr>
            <a:spLocks noGrp="1"/>
          </p:cNvSpPr>
          <p:nvPr>
            <p:ph type="sldNum" sz="quarter" idx="10"/>
          </p:nvPr>
        </p:nvSpPr>
        <p:spPr/>
        <p:txBody>
          <a:bodyPr/>
          <a:lstStyle/>
          <a:p>
            <a:fld id="{628E67EA-A580-4A5F-BCB1-488C89EB61DD}" type="slidenum">
              <a:rPr lang="en-US" smtClean="0"/>
              <a:t>4</a:t>
            </a:fld>
            <a:endParaRPr lang="en-US"/>
          </a:p>
        </p:txBody>
      </p:sp>
    </p:spTree>
    <p:extLst>
      <p:ext uri="{BB962C8B-B14F-4D97-AF65-F5344CB8AC3E}">
        <p14:creationId xmlns:p14="http://schemas.microsoft.com/office/powerpoint/2010/main" val="288920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a:t>
            </a:r>
            <a:r>
              <a:rPr lang="en-US" baseline="0" dirty="0" smtClean="0"/>
              <a:t> Virginia v EPA</a:t>
            </a:r>
            <a:endParaRPr lang="en-US" dirty="0"/>
          </a:p>
        </p:txBody>
      </p:sp>
      <p:sp>
        <p:nvSpPr>
          <p:cNvPr id="4" name="Slide Number Placeholder 3"/>
          <p:cNvSpPr>
            <a:spLocks noGrp="1"/>
          </p:cNvSpPr>
          <p:nvPr>
            <p:ph type="sldNum" sz="quarter" idx="10"/>
          </p:nvPr>
        </p:nvSpPr>
        <p:spPr/>
        <p:txBody>
          <a:bodyPr/>
          <a:lstStyle/>
          <a:p>
            <a:fld id="{628E67EA-A580-4A5F-BCB1-488C89EB61DD}" type="slidenum">
              <a:rPr lang="en-US" smtClean="0"/>
              <a:t>26</a:t>
            </a:fld>
            <a:endParaRPr lang="en-US"/>
          </a:p>
        </p:txBody>
      </p:sp>
    </p:spTree>
    <p:extLst>
      <p:ext uri="{BB962C8B-B14F-4D97-AF65-F5344CB8AC3E}">
        <p14:creationId xmlns:p14="http://schemas.microsoft.com/office/powerpoint/2010/main" val="375165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a:t>
            </a:r>
            <a:r>
              <a:rPr lang="en-US" baseline="0" dirty="0" smtClean="0"/>
              <a:t> EPA IS WITHIN ITS AUTHORITY</a:t>
            </a:r>
          </a:p>
          <a:p>
            <a:r>
              <a:rPr lang="en-US" baseline="0" dirty="0" smtClean="0"/>
              <a:t>COMPLIANCE</a:t>
            </a:r>
          </a:p>
          <a:p>
            <a:pPr marL="228600" indent="-228600">
              <a:buAutoNum type="arabicParenR"/>
            </a:pPr>
            <a:r>
              <a:rPr lang="en-US" baseline="0" dirty="0" smtClean="0"/>
              <a:t>Flexibility within</a:t>
            </a:r>
          </a:p>
          <a:p>
            <a:pPr marL="228600" indent="-228600">
              <a:buAutoNum type="arabicParenR"/>
            </a:pPr>
            <a:r>
              <a:rPr lang="en-US" baseline="0" dirty="0" smtClean="0"/>
              <a:t>Implementation – real power lies in money and manpower</a:t>
            </a:r>
          </a:p>
          <a:p>
            <a:pPr marL="228600" indent="-228600">
              <a:buAutoNum type="arabicParenR"/>
            </a:pPr>
            <a:r>
              <a:rPr lang="en-US" baseline="0" dirty="0" smtClean="0"/>
              <a:t>Enhanced Relationships – </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Forging relationships between PUCs and state environmental agencies</a:t>
            </a:r>
          </a:p>
          <a:p>
            <a:pPr marL="685800" lvl="1" indent="-228600">
              <a:buAutoNum type="arabicParenR"/>
            </a:pPr>
            <a:r>
              <a:rPr lang="en-US" baseline="0" dirty="0" smtClean="0"/>
              <a:t>New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Strength in numbers – if all 26 states refuse, will EPA have the capacity to implement FIPs in all those places?</a:t>
            </a:r>
          </a:p>
          <a:p>
            <a:pPr marL="685800" lvl="1" indent="-228600">
              <a:buAutoNum type="arabicParenR"/>
            </a:pPr>
            <a:r>
              <a:rPr lang="en-US" baseline="0" dirty="0" smtClean="0"/>
              <a:t>Is the lack of FIP </a:t>
            </a:r>
            <a:r>
              <a:rPr lang="en-US" baseline="0" dirty="0" err="1" smtClean="0"/>
              <a:t>flexibiltiy</a:t>
            </a:r>
            <a:r>
              <a:rPr lang="en-US" baseline="0" dirty="0" smtClean="0"/>
              <a:t> worth it?</a:t>
            </a:r>
          </a:p>
          <a:p>
            <a:r>
              <a:rPr lang="en-US" dirty="0" smtClean="0"/>
              <a:t>Cooperative federalism programs, where federal actors develop national standards and state actors take primacy in their implementation and enforcement, are not normally the battleground for augmenting states’ rights.  Instead, states are viewed as the “servant” in this master-servant relationship dictated by Congress.  Recent theories of uncooperative federalism are changing that.  Professors Heather </a:t>
            </a:r>
            <a:r>
              <a:rPr lang="en-US" dirty="0" err="1" smtClean="0"/>
              <a:t>Gerken</a:t>
            </a:r>
            <a:r>
              <a:rPr lang="en-US" dirty="0" smtClean="0"/>
              <a:t> and Jessica </a:t>
            </a:r>
            <a:r>
              <a:rPr lang="en-US" dirty="0" err="1" smtClean="0"/>
              <a:t>Bulman-Pozen</a:t>
            </a:r>
            <a:r>
              <a:rPr lang="en-US" dirty="0" smtClean="0"/>
              <a:t> have articulated a compelling alternative theory of state empowerment, one that urges a closer examination of the power that states wield as “servants” within cooperative federalism programs.  They suggest that states’ subservient position in this program actually provides them with unique opportunities to dissent from within, using their position as insiders to counter national policies in a manner that they refer to as “uncooperative federalism.”</a:t>
            </a:r>
          </a:p>
          <a:p>
            <a:r>
              <a:rPr lang="en-US" i="1" dirty="0" smtClean="0"/>
              <a:t>See, e.g.,</a:t>
            </a:r>
            <a:r>
              <a:rPr lang="en-US" dirty="0" smtClean="0"/>
              <a:t> Wyoming v. United States, 279 F.3d 1214, 1231-33 (10th Cir. 2002) (noting that the states “serve merely as agents for the implementation of federal water pollution control policy; it is the federal government, not the individual states, that shapes and directs the regulatory policy”).</a:t>
            </a:r>
          </a:p>
          <a:p>
            <a:r>
              <a:rPr lang="en-US" dirty="0" smtClean="0"/>
              <a:t>Jessica </a:t>
            </a:r>
            <a:r>
              <a:rPr lang="en-US" dirty="0" err="1" smtClean="0"/>
              <a:t>Bulman-Pozen</a:t>
            </a:r>
            <a:r>
              <a:rPr lang="en-US" dirty="0" smtClean="0"/>
              <a:t>, Heather K. </a:t>
            </a:r>
            <a:r>
              <a:rPr lang="en-US" dirty="0" err="1" smtClean="0"/>
              <a:t>Gerken</a:t>
            </a:r>
            <a:r>
              <a:rPr lang="en-US" dirty="0" smtClean="0"/>
              <a:t>, </a:t>
            </a:r>
            <a:r>
              <a:rPr lang="en-US" i="1" dirty="0" smtClean="0"/>
              <a:t>Uncooperative Federalism</a:t>
            </a:r>
            <a:r>
              <a:rPr lang="en-US" dirty="0" smtClean="0"/>
              <a:t>, 118 Yale L.J. 1256, 1310 (2009).</a:t>
            </a:r>
          </a:p>
          <a:p>
            <a:endParaRPr lang="en-US" dirty="0" smtClean="0"/>
          </a:p>
          <a:p>
            <a:endParaRPr lang="en-US" dirty="0" smtClean="0"/>
          </a:p>
          <a:p>
            <a:endParaRPr lang="en-US" dirty="0" smtClean="0"/>
          </a:p>
          <a:p>
            <a:r>
              <a:rPr lang="en-US" dirty="0" smtClean="0"/>
              <a:t>States</a:t>
            </a:r>
          </a:p>
          <a:p>
            <a:pPr lvl="1"/>
            <a:r>
              <a:rPr lang="en-US" dirty="0" smtClean="0"/>
              <a:t>Is the analysis different because states have already agreed to participate in this program?</a:t>
            </a:r>
          </a:p>
          <a:p>
            <a:pPr lvl="1"/>
            <a:r>
              <a:rPr lang="en-US" dirty="0" smtClean="0"/>
              <a:t>Are the anti-commandeering concerns less because they are within a cooperative federalism structure?</a:t>
            </a:r>
          </a:p>
          <a:p>
            <a:r>
              <a:rPr lang="en-US" dirty="0" smtClean="0"/>
              <a:t>Federal</a:t>
            </a:r>
          </a:p>
          <a:p>
            <a:pPr lvl="1"/>
            <a:r>
              <a:rPr lang="en-US" dirty="0" smtClean="0"/>
              <a:t>Should they defer more?</a:t>
            </a:r>
          </a:p>
          <a:p>
            <a:r>
              <a:rPr lang="en-US" dirty="0" smtClean="0"/>
              <a:t>“States” are not one state</a:t>
            </a:r>
          </a:p>
          <a:p>
            <a:r>
              <a:rPr lang="en-US" dirty="0" smtClean="0"/>
              <a:t>State and federal actions cannot be evaluated in a vacuum</a:t>
            </a:r>
          </a:p>
          <a:p>
            <a:r>
              <a:rPr lang="en-US" dirty="0" smtClean="0"/>
              <a:t>The value of state dissent cannot be evaluated without considering the federal response to such dissent</a:t>
            </a:r>
          </a:p>
          <a:p>
            <a:r>
              <a:rPr lang="en-US" dirty="0" smtClean="0"/>
              <a:t>Evaluating the appropriateness of the federal response is dependent on multiple variables </a:t>
            </a:r>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28E67EA-A580-4A5F-BCB1-488C89EB61DD}" type="slidenum">
              <a:rPr lang="en-US" smtClean="0"/>
              <a:t>27</a:t>
            </a:fld>
            <a:endParaRPr lang="en-US"/>
          </a:p>
        </p:txBody>
      </p:sp>
    </p:spTree>
    <p:extLst>
      <p:ext uri="{BB962C8B-B14F-4D97-AF65-F5344CB8AC3E}">
        <p14:creationId xmlns:p14="http://schemas.microsoft.com/office/powerpoint/2010/main" val="80710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76785-6D8D-2145-9652-9885BF6F0402}" type="slidenum">
              <a:rPr lang="en-US" smtClean="0"/>
              <a:t>28</a:t>
            </a:fld>
            <a:endParaRPr lang="en-US"/>
          </a:p>
        </p:txBody>
      </p:sp>
    </p:spTree>
    <p:extLst>
      <p:ext uri="{BB962C8B-B14F-4D97-AF65-F5344CB8AC3E}">
        <p14:creationId xmlns:p14="http://schemas.microsoft.com/office/powerpoint/2010/main" val="196930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 finding that GHG concentrations in the atmosphere endanger public health</a:t>
            </a:r>
          </a:p>
          <a:p>
            <a:endParaRPr lang="en-US" dirty="0"/>
          </a:p>
        </p:txBody>
      </p:sp>
      <p:sp>
        <p:nvSpPr>
          <p:cNvPr id="4" name="Slide Number Placeholder 3"/>
          <p:cNvSpPr>
            <a:spLocks noGrp="1"/>
          </p:cNvSpPr>
          <p:nvPr>
            <p:ph type="sldNum" sz="quarter" idx="10"/>
          </p:nvPr>
        </p:nvSpPr>
        <p:spPr/>
        <p:txBody>
          <a:bodyPr/>
          <a:lstStyle/>
          <a:p>
            <a:fld id="{628E67EA-A580-4A5F-BCB1-488C89EB61DD}" type="slidenum">
              <a:rPr lang="en-US" smtClean="0"/>
              <a:t>6</a:t>
            </a:fld>
            <a:endParaRPr lang="en-US"/>
          </a:p>
        </p:txBody>
      </p:sp>
    </p:spTree>
    <p:extLst>
      <p:ext uri="{BB962C8B-B14F-4D97-AF65-F5344CB8AC3E}">
        <p14:creationId xmlns:p14="http://schemas.microsoft.com/office/powerpoint/2010/main" val="269296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specifically,</a:t>
            </a:r>
            <a:r>
              <a:rPr lang="en-US" baseline="0" dirty="0" smtClean="0"/>
              <a:t> the type of coop </a:t>
            </a:r>
            <a:r>
              <a:rPr lang="en-US" baseline="0" dirty="0" err="1" smtClean="0"/>
              <a:t>federalsim</a:t>
            </a:r>
            <a:r>
              <a:rPr lang="en-US" baseline="0" dirty="0" smtClean="0"/>
              <a:t> that is referred to as “conditional preemption”</a:t>
            </a:r>
          </a:p>
          <a:p>
            <a:r>
              <a:rPr lang="en-US" dirty="0" smtClean="0"/>
              <a:t>The typical</a:t>
            </a:r>
            <a:r>
              <a:rPr lang="en-US" baseline="0" dirty="0" smtClean="0"/>
              <a:t> federalism factors – some from both can be achieved.</a:t>
            </a:r>
            <a:endParaRPr lang="en-US" dirty="0"/>
          </a:p>
        </p:txBody>
      </p:sp>
      <p:sp>
        <p:nvSpPr>
          <p:cNvPr id="4" name="Slide Number Placeholder 3"/>
          <p:cNvSpPr>
            <a:spLocks noGrp="1"/>
          </p:cNvSpPr>
          <p:nvPr>
            <p:ph type="sldNum" sz="quarter" idx="10"/>
          </p:nvPr>
        </p:nvSpPr>
        <p:spPr/>
        <p:txBody>
          <a:bodyPr/>
          <a:lstStyle/>
          <a:p>
            <a:fld id="{E3776785-6D8D-2145-9652-9885BF6F0402}" type="slidenum">
              <a:rPr lang="en-US" smtClean="0"/>
              <a:t>9</a:t>
            </a:fld>
            <a:endParaRPr lang="en-US"/>
          </a:p>
        </p:txBody>
      </p:sp>
    </p:spTree>
    <p:extLst>
      <p:ext uri="{BB962C8B-B14F-4D97-AF65-F5344CB8AC3E}">
        <p14:creationId xmlns:p14="http://schemas.microsoft.com/office/powerpoint/2010/main" val="273082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a:t>
            </a:r>
            <a:r>
              <a:rPr lang="en-US" baseline="0" dirty="0" smtClean="0"/>
              <a:t> = total tons emitted annually</a:t>
            </a:r>
          </a:p>
          <a:p>
            <a:r>
              <a:rPr lang="en-US" baseline="0" dirty="0" smtClean="0"/>
              <a:t>Rate = tons by </a:t>
            </a:r>
            <a:r>
              <a:rPr lang="en-US" baseline="0" dirty="0" err="1" smtClean="0"/>
              <a:t>MHhr</a:t>
            </a:r>
            <a:endParaRPr lang="en-US" baseline="0" dirty="0" smtClean="0"/>
          </a:p>
          <a:p>
            <a:r>
              <a:rPr lang="en-US" baseline="0" dirty="0" smtClean="0"/>
              <a:t>In other words, EPA set goals, timeline, and requirements of SIPs, states do rest</a:t>
            </a:r>
            <a:endParaRPr lang="en-US" dirty="0"/>
          </a:p>
        </p:txBody>
      </p:sp>
      <p:sp>
        <p:nvSpPr>
          <p:cNvPr id="4" name="Slide Number Placeholder 3"/>
          <p:cNvSpPr>
            <a:spLocks noGrp="1"/>
          </p:cNvSpPr>
          <p:nvPr>
            <p:ph type="sldNum" sz="quarter" idx="10"/>
          </p:nvPr>
        </p:nvSpPr>
        <p:spPr/>
        <p:txBody>
          <a:bodyPr/>
          <a:lstStyle/>
          <a:p>
            <a:fld id="{628E67EA-A580-4A5F-BCB1-488C89EB61DD}" type="slidenum">
              <a:rPr lang="en-US" smtClean="0"/>
              <a:t>13</a:t>
            </a:fld>
            <a:endParaRPr lang="en-US"/>
          </a:p>
        </p:txBody>
      </p:sp>
    </p:spTree>
    <p:extLst>
      <p:ext uri="{BB962C8B-B14F-4D97-AF65-F5344CB8AC3E}">
        <p14:creationId xmlns:p14="http://schemas.microsoft.com/office/powerpoint/2010/main" val="371359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are not limited</a:t>
            </a:r>
            <a:r>
              <a:rPr lang="en-US" baseline="0" dirty="0" smtClean="0"/>
              <a:t> to the building blocks for compliance.  That was only for developing the BSER</a:t>
            </a:r>
            <a:endParaRPr lang="en-US" dirty="0"/>
          </a:p>
        </p:txBody>
      </p:sp>
      <p:sp>
        <p:nvSpPr>
          <p:cNvPr id="4" name="Slide Number Placeholder 3"/>
          <p:cNvSpPr>
            <a:spLocks noGrp="1"/>
          </p:cNvSpPr>
          <p:nvPr>
            <p:ph type="sldNum" sz="quarter" idx="10"/>
          </p:nvPr>
        </p:nvSpPr>
        <p:spPr/>
        <p:txBody>
          <a:bodyPr/>
          <a:lstStyle/>
          <a:p>
            <a:fld id="{628E67EA-A580-4A5F-BCB1-488C89EB61DD}" type="slidenum">
              <a:rPr lang="en-US" smtClean="0"/>
              <a:t>17</a:t>
            </a:fld>
            <a:endParaRPr lang="en-US"/>
          </a:p>
        </p:txBody>
      </p:sp>
    </p:spTree>
    <p:extLst>
      <p:ext uri="{BB962C8B-B14F-4D97-AF65-F5344CB8AC3E}">
        <p14:creationId xmlns:p14="http://schemas.microsoft.com/office/powerpoint/2010/main" val="351454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powers did Congress give the feds and the states within these programs?</a:t>
            </a:r>
          </a:p>
          <a:p>
            <a:pPr lvl="1"/>
            <a:r>
              <a:rPr lang="en-US" dirty="0" smtClean="0"/>
              <a:t>Did EPA exceed its statutory authority by relying on BSER outside the fence lines?</a:t>
            </a:r>
          </a:p>
          <a:p>
            <a:pPr lvl="1"/>
            <a:r>
              <a:rPr lang="en-US" dirty="0" smtClean="0"/>
              <a:t>Is EPA encroaching on state jurisdiction over electricity?</a:t>
            </a:r>
          </a:p>
          <a:p>
            <a:pPr lvl="1"/>
            <a:r>
              <a:rPr lang="en-US" dirty="0" smtClean="0"/>
              <a:t>Is EPA encroaching on FERC jurisdiction over electricity?</a:t>
            </a:r>
          </a:p>
          <a:p>
            <a:r>
              <a:rPr lang="en-US" dirty="0" smtClean="0"/>
              <a:t>How are the feds and states suppose to navigate the boundaries of these powers?</a:t>
            </a:r>
          </a:p>
          <a:p>
            <a:pPr lvl="1"/>
            <a:r>
              <a:rPr lang="en-US" dirty="0" smtClean="0"/>
              <a:t>Is EPA “coercing” the states?</a:t>
            </a:r>
          </a:p>
          <a:p>
            <a:r>
              <a:rPr lang="en-US" dirty="0" smtClean="0"/>
              <a:t>What happens when federal and state actors disagree?</a:t>
            </a:r>
          </a:p>
          <a:p>
            <a:pPr lvl="1"/>
            <a:r>
              <a:rPr lang="en-US" dirty="0" smtClean="0"/>
              <a:t>Should EPA get deference?</a:t>
            </a:r>
          </a:p>
          <a:p>
            <a:pPr lvl="2"/>
            <a:r>
              <a:rPr lang="en-US" dirty="0" smtClean="0"/>
              <a:t>Legislative “Glitch”</a:t>
            </a:r>
          </a:p>
          <a:p>
            <a:pPr lvl="2"/>
            <a:r>
              <a:rPr lang="en-US" dirty="0" smtClean="0"/>
              <a:t>Choice of BSER</a:t>
            </a:r>
          </a:p>
          <a:p>
            <a:endParaRPr lang="en-US" dirty="0" smtClean="0"/>
          </a:p>
          <a:p>
            <a:r>
              <a:rPr lang="en-US" dirty="0" smtClean="0"/>
              <a:t>Cooperative </a:t>
            </a:r>
            <a:r>
              <a:rPr lang="en-US" dirty="0"/>
              <a:t>federalism programs, where federal actors develop national standards and state actors take primacy in their implementation and enforcement, are not normally the battleground for augmenting states’ rights.  Instead, states are viewed as the “servant” in this master-servant relationship dictated by Congress.  Recent theories of uncooperative federalism are changing that.  Professors Heather </a:t>
            </a:r>
            <a:r>
              <a:rPr lang="en-US" dirty="0" err="1"/>
              <a:t>Gerken</a:t>
            </a:r>
            <a:r>
              <a:rPr lang="en-US" dirty="0"/>
              <a:t> and Jessica </a:t>
            </a:r>
            <a:r>
              <a:rPr lang="en-US" dirty="0" err="1"/>
              <a:t>Bulman-Pozen</a:t>
            </a:r>
            <a:r>
              <a:rPr lang="en-US" dirty="0"/>
              <a:t> have articulated a compelling alternative theory of state empowerment, one that urges a closer examination of the power that states wield as “servants” within cooperative federalism programs.  They suggest that states’ subservient position in this program actually provides them with unique opportunities to dissent from within, using their position as insiders to counter national policies in a manner that they refer to as “uncooperative federalism.”</a:t>
            </a:r>
          </a:p>
          <a:p>
            <a:r>
              <a:rPr lang="en-US" i="1" dirty="0"/>
              <a:t>See, e.g.,</a:t>
            </a:r>
            <a:r>
              <a:rPr lang="en-US" dirty="0"/>
              <a:t> Wyoming v. United States, 279 F.3d 1214, 1231-33 (10th Cir. 2002) (noting that the states “serve merely as agents for the implementation of federal water pollution control policy; it is the federal government, not the individual states, that shapes and directs the regulatory policy”).</a:t>
            </a:r>
          </a:p>
          <a:p>
            <a:r>
              <a:rPr lang="en-US" dirty="0"/>
              <a:t>Jessica </a:t>
            </a:r>
            <a:r>
              <a:rPr lang="en-US" dirty="0" err="1"/>
              <a:t>Bulman-Pozen</a:t>
            </a:r>
            <a:r>
              <a:rPr lang="en-US" dirty="0"/>
              <a:t>, Heather K. </a:t>
            </a:r>
            <a:r>
              <a:rPr lang="en-US" dirty="0" err="1"/>
              <a:t>Gerken</a:t>
            </a:r>
            <a:r>
              <a:rPr lang="en-US" dirty="0"/>
              <a:t>, </a:t>
            </a:r>
            <a:r>
              <a:rPr lang="en-US" i="1" dirty="0"/>
              <a:t>Uncooperative Federalism</a:t>
            </a:r>
            <a:r>
              <a:rPr lang="en-US" dirty="0"/>
              <a:t>, 118 Yale L.J. 1256, 1310 (2009).</a:t>
            </a:r>
          </a:p>
          <a:p>
            <a:endParaRPr lang="en-US" dirty="0" smtClean="0"/>
          </a:p>
          <a:p>
            <a:endParaRPr lang="en-US" dirty="0" smtClean="0"/>
          </a:p>
          <a:p>
            <a:endParaRPr lang="en-US" dirty="0" smtClean="0"/>
          </a:p>
          <a:p>
            <a:r>
              <a:rPr lang="en-US" dirty="0" smtClean="0"/>
              <a:t>States</a:t>
            </a:r>
          </a:p>
          <a:p>
            <a:pPr lvl="1"/>
            <a:r>
              <a:rPr lang="en-US" dirty="0" smtClean="0"/>
              <a:t>Is the analysis different because states have already agreed to participate in this program?</a:t>
            </a:r>
          </a:p>
          <a:p>
            <a:pPr lvl="1"/>
            <a:r>
              <a:rPr lang="en-US" dirty="0" smtClean="0"/>
              <a:t>Are the anti-commandeering concerns less because they are within a cooperative federalism structure?</a:t>
            </a:r>
          </a:p>
          <a:p>
            <a:r>
              <a:rPr lang="en-US" dirty="0" smtClean="0"/>
              <a:t>Federal</a:t>
            </a:r>
          </a:p>
          <a:p>
            <a:pPr lvl="1"/>
            <a:r>
              <a:rPr lang="en-US" dirty="0" smtClean="0"/>
              <a:t>Should they defer more?</a:t>
            </a:r>
          </a:p>
          <a:p>
            <a:endParaRPr lang="en-US" dirty="0"/>
          </a:p>
        </p:txBody>
      </p:sp>
      <p:sp>
        <p:nvSpPr>
          <p:cNvPr id="4" name="Slide Number Placeholder 3"/>
          <p:cNvSpPr>
            <a:spLocks noGrp="1"/>
          </p:cNvSpPr>
          <p:nvPr>
            <p:ph type="sldNum" sz="quarter" idx="10"/>
          </p:nvPr>
        </p:nvSpPr>
        <p:spPr/>
        <p:txBody>
          <a:bodyPr/>
          <a:lstStyle/>
          <a:p>
            <a:fld id="{E3776785-6D8D-2145-9652-9885BF6F0402}" type="slidenum">
              <a:rPr lang="en-US" smtClean="0"/>
              <a:t>20</a:t>
            </a:fld>
            <a:endParaRPr lang="en-US"/>
          </a:p>
        </p:txBody>
      </p:sp>
    </p:spTree>
    <p:extLst>
      <p:ext uri="{BB962C8B-B14F-4D97-AF65-F5344CB8AC3E}">
        <p14:creationId xmlns:p14="http://schemas.microsoft.com/office/powerpoint/2010/main" val="305143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Caution</a:t>
            </a:r>
            <a:r>
              <a:rPr lang="en-US" baseline="0" dirty="0" smtClean="0"/>
              <a:t> that they are repeat players with the </a:t>
            </a:r>
            <a:r>
              <a:rPr lang="en-US" baseline="0" dirty="0" err="1" smtClean="0"/>
              <a:t>gov</a:t>
            </a:r>
            <a:endParaRPr lang="en-US" dirty="0"/>
          </a:p>
        </p:txBody>
      </p:sp>
      <p:sp>
        <p:nvSpPr>
          <p:cNvPr id="4" name="Slide Number Placeholder 3"/>
          <p:cNvSpPr>
            <a:spLocks noGrp="1"/>
          </p:cNvSpPr>
          <p:nvPr>
            <p:ph type="sldNum" sz="quarter" idx="10"/>
          </p:nvPr>
        </p:nvSpPr>
        <p:spPr/>
        <p:txBody>
          <a:bodyPr/>
          <a:lstStyle/>
          <a:p>
            <a:fld id="{E3776785-6D8D-2145-9652-9885BF6F0402}" type="slidenum">
              <a:rPr lang="en-US" smtClean="0"/>
              <a:t>21</a:t>
            </a:fld>
            <a:endParaRPr lang="en-US"/>
          </a:p>
        </p:txBody>
      </p:sp>
    </p:spTree>
    <p:extLst>
      <p:ext uri="{BB962C8B-B14F-4D97-AF65-F5344CB8AC3E}">
        <p14:creationId xmlns:p14="http://schemas.microsoft.com/office/powerpoint/2010/main" val="60142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76785-6D8D-2145-9652-9885BF6F0402}" type="slidenum">
              <a:rPr lang="en-US" smtClean="0"/>
              <a:t>22</a:t>
            </a:fld>
            <a:endParaRPr lang="en-US"/>
          </a:p>
        </p:txBody>
      </p:sp>
    </p:spTree>
    <p:extLst>
      <p:ext uri="{BB962C8B-B14F-4D97-AF65-F5344CB8AC3E}">
        <p14:creationId xmlns:p14="http://schemas.microsoft.com/office/powerpoint/2010/main" val="412906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Exhibit A</a:t>
            </a:r>
            <a:endParaRPr lang="en-US" dirty="0"/>
          </a:p>
        </p:txBody>
      </p:sp>
      <p:sp>
        <p:nvSpPr>
          <p:cNvPr id="4" name="Slide Number Placeholder 3"/>
          <p:cNvSpPr>
            <a:spLocks noGrp="1"/>
          </p:cNvSpPr>
          <p:nvPr>
            <p:ph type="sldNum" sz="quarter" idx="10"/>
          </p:nvPr>
        </p:nvSpPr>
        <p:spPr/>
        <p:txBody>
          <a:bodyPr/>
          <a:lstStyle/>
          <a:p>
            <a:fld id="{E3776785-6D8D-2145-9652-9885BF6F0402}" type="slidenum">
              <a:rPr lang="en-US" smtClean="0"/>
              <a:t>24</a:t>
            </a:fld>
            <a:endParaRPr lang="en-US" dirty="0"/>
          </a:p>
        </p:txBody>
      </p:sp>
    </p:spTree>
    <p:extLst>
      <p:ext uri="{BB962C8B-B14F-4D97-AF65-F5344CB8AC3E}">
        <p14:creationId xmlns:p14="http://schemas.microsoft.com/office/powerpoint/2010/main" val="193488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48C408E-7E16-4DA1-BF81-EA8499E78961}" type="datetime1">
              <a:rPr lang="en-US" smtClean="0"/>
              <a:t>11/6/15</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11CB5E8-A46A-4E24-98E2-608953EC7D0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69ACED-AA70-4035-A5A3-FD1C58BB6A7A}" type="datetime1">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2E1FE2-24CE-4870-BCC8-DCAE295260CA}" type="datetime1">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AC3236-A8F4-4F1D-B613-62870EDBF7DF}" type="datetime1">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B88EB-6754-48B4-81BD-718E0A456EF3}" type="datetime1">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78A3E4-E724-4906-BA13-72B48449EDD4}" type="datetime1">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AE3C0B8-5E3E-4DD6-B80A-001F8E442A84}" type="datetime1">
              <a:rPr lang="en-US" smtClean="0"/>
              <a:t>11/6/15</a:t>
            </a:fld>
            <a:endParaRPr lang="en-US" dirty="0"/>
          </a:p>
        </p:txBody>
      </p:sp>
      <p:sp>
        <p:nvSpPr>
          <p:cNvPr id="27" name="Slide Number Placeholder 26"/>
          <p:cNvSpPr>
            <a:spLocks noGrp="1"/>
          </p:cNvSpPr>
          <p:nvPr>
            <p:ph type="sldNum" sz="quarter" idx="11"/>
          </p:nvPr>
        </p:nvSpPr>
        <p:spPr/>
        <p:txBody>
          <a:bodyPr rtlCol="0"/>
          <a:lstStyle/>
          <a:p>
            <a:fld id="{711CB5E8-A46A-4E24-98E2-608953EC7D0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5E90057-482F-4285-B634-33B1CC33F81E}" type="datetime1">
              <a:rPr lang="en-US" smtClean="0"/>
              <a:t>11/6/15</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711CB5E8-A46A-4E24-98E2-608953EC7D0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DCFD8-50E1-41DA-9899-E3AA01A99101}" type="datetime1">
              <a:rPr lang="en-US" smtClean="0"/>
              <a:t>11/6/15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B5BB12-BD2D-458B-99FE-73476419945D}" type="datetime1">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4A1E6E-DE98-4815-9FC1-E01E37CDA9D7}" type="datetime1">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CB5E8-A46A-4E24-98E2-608953EC7D0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D2B83B5-2D25-4BEE-87A1-3A4174076D26}" type="datetime1">
              <a:rPr lang="en-US" smtClean="0"/>
              <a:t>11/6/15</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11CB5E8-A46A-4E24-98E2-608953EC7D0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epa.gov/airquality/cpp/cpp-presentatio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cleanpowerplanmaps.epa.gov/cp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epa.gov/airquality/cpp/cpp-presentatio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hyperlink" Target="mailto:stein@law.ufl.edu" TargetMode="External"/><Relationship Id="rId4" Type="http://schemas.openxmlformats.org/officeDocument/2006/relationships/hyperlink" Target="http://ssrn.com/author=1216973"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www.ipcc.ch/pdf/assessment-report/ar5/syr/AR5_SYR_FINAL_SPM.pdf" TargetMode="External"/><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epa.gov/airquality/cpp/cpp-presentatio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7696200" cy="646113"/>
          </a:xfrm>
        </p:spPr>
        <p:txBody>
          <a:bodyPr>
            <a:normAutofit fontScale="90000"/>
          </a:bodyPr>
          <a:lstStyle/>
          <a:p>
            <a:pPr algn="ctr"/>
            <a:r>
              <a:rPr lang="en-US" dirty="0" smtClean="0"/>
              <a:t> </a:t>
            </a:r>
            <a:endParaRPr lang="en-US" dirty="0"/>
          </a:p>
        </p:txBody>
      </p:sp>
      <p:sp>
        <p:nvSpPr>
          <p:cNvPr id="3" name="Subtitle 2"/>
          <p:cNvSpPr>
            <a:spLocks noGrp="1"/>
          </p:cNvSpPr>
          <p:nvPr>
            <p:ph type="subTitle" idx="1"/>
          </p:nvPr>
        </p:nvSpPr>
        <p:spPr>
          <a:xfrm>
            <a:off x="4572000" y="5410200"/>
            <a:ext cx="4398168" cy="1221377"/>
          </a:xfrm>
        </p:spPr>
        <p:txBody>
          <a:bodyPr>
            <a:normAutofit fontScale="85000" lnSpcReduction="20000"/>
          </a:bodyPr>
          <a:lstStyle/>
          <a:p>
            <a:pPr algn="r"/>
            <a:r>
              <a:rPr lang="en-US" dirty="0" smtClean="0"/>
              <a:t>Amy L. Stein</a:t>
            </a:r>
          </a:p>
          <a:p>
            <a:pPr algn="r"/>
            <a:r>
              <a:rPr lang="en-US" dirty="0" smtClean="0"/>
              <a:t>Associate Professor of Law</a:t>
            </a:r>
          </a:p>
          <a:p>
            <a:pPr algn="r"/>
            <a:r>
              <a:rPr lang="en-US" dirty="0"/>
              <a:t>University of Florida </a:t>
            </a:r>
            <a:endParaRPr lang="en-US" dirty="0" smtClean="0"/>
          </a:p>
          <a:p>
            <a:pPr algn="r"/>
            <a:r>
              <a:rPr lang="en-US" dirty="0" smtClean="0"/>
              <a:t>Levin </a:t>
            </a:r>
            <a:r>
              <a:rPr lang="en-US" dirty="0"/>
              <a:t>College of Law</a:t>
            </a:r>
          </a:p>
          <a:p>
            <a:pPr algn="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7" y="533400"/>
            <a:ext cx="905435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11CB5E8-A46A-4E24-98E2-608953EC7D0B}" type="slidenum">
              <a:rPr lang="en-US" smtClean="0"/>
              <a:t>1</a:t>
            </a:fld>
            <a:endParaRPr lang="en-US" dirty="0"/>
          </a:p>
        </p:txBody>
      </p:sp>
      <p:pic>
        <p:nvPicPr>
          <p:cNvPr id="7" name="Picture 30" descr="UF 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943600"/>
            <a:ext cx="2298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p:cNvSpPr txBox="1">
            <a:spLocks/>
          </p:cNvSpPr>
          <p:nvPr/>
        </p:nvSpPr>
        <p:spPr>
          <a:xfrm>
            <a:off x="457200" y="2401887"/>
            <a:ext cx="8458200" cy="1470025"/>
          </a:xfrm>
          <a:prstGeom prst="rect">
            <a:avLst/>
          </a:prstGeom>
        </p:spPr>
        <p:txBody>
          <a:bodyPr vert="horz" anchor="b">
            <a:normAutofit fontScale="75000" lnSpcReduction="20000"/>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t>University of San Diego School of Law 2015 Climate and Energy Law Symposium </a:t>
            </a:r>
            <a:br>
              <a:rPr lang="en-US" dirty="0" smtClean="0"/>
            </a:br>
            <a:endParaRPr lang="en-US" dirty="0"/>
          </a:p>
        </p:txBody>
      </p:sp>
      <p:sp>
        <p:nvSpPr>
          <p:cNvPr id="10" name="Subtitle 5"/>
          <p:cNvSpPr txBox="1">
            <a:spLocks/>
          </p:cNvSpPr>
          <p:nvPr/>
        </p:nvSpPr>
        <p:spPr>
          <a:xfrm>
            <a:off x="457200" y="3899938"/>
            <a:ext cx="4953000"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US" dirty="0" smtClean="0"/>
              <a:t>Clean Power Plan Federalism</a:t>
            </a:r>
            <a:endParaRPr lang="en-US" dirty="0"/>
          </a:p>
        </p:txBody>
      </p:sp>
    </p:spTree>
    <p:extLst>
      <p:ext uri="{BB962C8B-B14F-4D97-AF65-F5344CB8AC3E}">
        <p14:creationId xmlns:p14="http://schemas.microsoft.com/office/powerpoint/2010/main" val="3919415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Air Act Primer – 111(d)</a:t>
            </a:r>
            <a:endParaRPr lang="en-US" dirty="0"/>
          </a:p>
        </p:txBody>
      </p:sp>
      <p:sp>
        <p:nvSpPr>
          <p:cNvPr id="3" name="Content Placeholder 2"/>
          <p:cNvSpPr>
            <a:spLocks noGrp="1"/>
          </p:cNvSpPr>
          <p:nvPr>
            <p:ph idx="1"/>
          </p:nvPr>
        </p:nvSpPr>
        <p:spPr/>
        <p:txBody>
          <a:bodyPr>
            <a:noAutofit/>
          </a:bodyPr>
          <a:lstStyle/>
          <a:p>
            <a:r>
              <a:rPr lang="en-US" sz="2200" dirty="0" smtClean="0"/>
              <a:t>Congress directs the EPA to issue regulations that require states to submit state implementation plans (SIPs) which </a:t>
            </a:r>
          </a:p>
          <a:p>
            <a:pPr lvl="1"/>
            <a:r>
              <a:rPr lang="en-US" sz="2200" dirty="0" smtClean="0"/>
              <a:t>(A) “establish standards of performance for any existing source for any air pollutant”</a:t>
            </a:r>
          </a:p>
          <a:p>
            <a:pPr lvl="1"/>
            <a:r>
              <a:rPr lang="en-US" sz="2200" dirty="0" smtClean="0"/>
              <a:t>(B) “provides for the implementation and enforcement of such standards of performance.”  CAA Section 111(d)</a:t>
            </a:r>
          </a:p>
          <a:p>
            <a:r>
              <a:rPr lang="en-US" sz="2200" dirty="0" smtClean="0"/>
              <a:t>Standard of performance means an emission limit that reflects “the degree of emission limitation achievable through the application of the best system of emission reduction which (taking into account the cost of achieving such reduction and any non air quality health and environmental impacts and energy requirements)” the EPA determines has been adequately demonstrated.  CAA Section 111(a).</a:t>
            </a:r>
            <a:endParaRPr lang="en-US" sz="2200" dirty="0"/>
          </a:p>
        </p:txBody>
      </p:sp>
      <p:sp>
        <p:nvSpPr>
          <p:cNvPr id="4" name="Slide Number Placeholder 3"/>
          <p:cNvSpPr>
            <a:spLocks noGrp="1"/>
          </p:cNvSpPr>
          <p:nvPr>
            <p:ph type="sldNum" sz="quarter" idx="12"/>
          </p:nvPr>
        </p:nvSpPr>
        <p:spPr/>
        <p:txBody>
          <a:bodyPr/>
          <a:lstStyle/>
          <a:p>
            <a:fld id="{711CB5E8-A46A-4E24-98E2-608953EC7D0B}" type="slidenum">
              <a:rPr lang="en-US" smtClean="0"/>
              <a:t>10</a:t>
            </a:fld>
            <a:endParaRPr lang="en-US" dirty="0"/>
          </a:p>
        </p:txBody>
      </p:sp>
    </p:spTree>
    <p:extLst>
      <p:ext uri="{BB962C8B-B14F-4D97-AF65-F5344CB8AC3E}">
        <p14:creationId xmlns:p14="http://schemas.microsoft.com/office/powerpoint/2010/main" val="3750217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Air Act Primer – 111(d)</a:t>
            </a:r>
            <a:endParaRPr lang="en-US" dirty="0"/>
          </a:p>
        </p:txBody>
      </p:sp>
      <p:sp>
        <p:nvSpPr>
          <p:cNvPr id="3" name="Content Placeholder 2"/>
          <p:cNvSpPr>
            <a:spLocks noGrp="1"/>
          </p:cNvSpPr>
          <p:nvPr>
            <p:ph idx="1"/>
          </p:nvPr>
        </p:nvSpPr>
        <p:spPr/>
        <p:txBody>
          <a:bodyPr>
            <a:noAutofit/>
          </a:bodyPr>
          <a:lstStyle/>
          <a:p>
            <a:r>
              <a:rPr lang="en-US" sz="2200" dirty="0" smtClean="0"/>
              <a:t>Congress directs the EPA to issue regulations that require states to submit state implementation plans (SIPs) which </a:t>
            </a:r>
          </a:p>
          <a:p>
            <a:pPr lvl="1"/>
            <a:r>
              <a:rPr lang="en-US" sz="2200" dirty="0" smtClean="0"/>
              <a:t>(A) “establish standards of performance for any existing source for any air pollutant”</a:t>
            </a:r>
          </a:p>
          <a:p>
            <a:pPr lvl="1"/>
            <a:r>
              <a:rPr lang="en-US" sz="2200" dirty="0" smtClean="0"/>
              <a:t>(B) “provides for the implementation and enforcement of such standards of performance.”  CAA Section 111(d)</a:t>
            </a:r>
          </a:p>
          <a:p>
            <a:r>
              <a:rPr lang="en-US" sz="2200" dirty="0" smtClean="0"/>
              <a:t>Standard of performance means an emission limit that reflects “the degree of emission limitation achievable through the application of </a:t>
            </a:r>
            <a:r>
              <a:rPr lang="en-US" sz="2200" b="1" dirty="0" smtClean="0"/>
              <a:t>the best system of emission reduction </a:t>
            </a:r>
            <a:r>
              <a:rPr lang="en-US" sz="2200" dirty="0" smtClean="0"/>
              <a:t>which (taking into account the cost of achieving such reduction and any non air quality health and environmental impacts and energy requirements)” the EPA determines has been adequately demonstrated.  CAA Section 111(a).</a:t>
            </a:r>
            <a:endParaRPr lang="en-US" sz="2200" dirty="0"/>
          </a:p>
        </p:txBody>
      </p:sp>
      <p:sp>
        <p:nvSpPr>
          <p:cNvPr id="4" name="Slide Number Placeholder 3"/>
          <p:cNvSpPr>
            <a:spLocks noGrp="1"/>
          </p:cNvSpPr>
          <p:nvPr>
            <p:ph type="sldNum" sz="quarter" idx="12"/>
          </p:nvPr>
        </p:nvSpPr>
        <p:spPr/>
        <p:txBody>
          <a:bodyPr/>
          <a:lstStyle/>
          <a:p>
            <a:fld id="{711CB5E8-A46A-4E24-98E2-608953EC7D0B}" type="slidenum">
              <a:rPr lang="en-US" smtClean="0"/>
              <a:t>11</a:t>
            </a:fld>
            <a:endParaRPr lang="en-US" dirty="0"/>
          </a:p>
        </p:txBody>
      </p:sp>
    </p:spTree>
    <p:extLst>
      <p:ext uri="{BB962C8B-B14F-4D97-AF65-F5344CB8AC3E}">
        <p14:creationId xmlns:p14="http://schemas.microsoft.com/office/powerpoint/2010/main" val="18833133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smtClean="0"/>
              <a:t>What is the best system of emission reduction (BSER) for reducing CO2 from power plants?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71" y="2182145"/>
            <a:ext cx="6219825" cy="466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24400" y="1828800"/>
            <a:ext cx="4724400" cy="276999"/>
          </a:xfrm>
          <a:prstGeom prst="rect">
            <a:avLst/>
          </a:prstGeom>
          <a:noFill/>
        </p:spPr>
        <p:txBody>
          <a:bodyPr wrap="square" rtlCol="0">
            <a:spAutoFit/>
          </a:bodyPr>
          <a:lstStyle/>
          <a:p>
            <a:r>
              <a:rPr lang="en-US" sz="1200" dirty="0" smtClean="0"/>
              <a:t>Source: </a:t>
            </a:r>
            <a:r>
              <a:rPr lang="en-US" sz="1200" dirty="0">
                <a:hlinkClick r:id="rId3"/>
              </a:rPr>
              <a:t>http://epa.gov/airquality/cpp/cpp-presentation.pdf</a:t>
            </a:r>
            <a:r>
              <a:rPr lang="en-US" sz="1200" dirty="0"/>
              <a:t>.</a:t>
            </a:r>
          </a:p>
        </p:txBody>
      </p:sp>
      <p:sp>
        <p:nvSpPr>
          <p:cNvPr id="4" name="Slide Number Placeholder 3"/>
          <p:cNvSpPr>
            <a:spLocks noGrp="1"/>
          </p:cNvSpPr>
          <p:nvPr>
            <p:ph type="sldNum" sz="quarter" idx="12"/>
          </p:nvPr>
        </p:nvSpPr>
        <p:spPr/>
        <p:txBody>
          <a:bodyPr/>
          <a:lstStyle/>
          <a:p>
            <a:fld id="{711CB5E8-A46A-4E24-98E2-608953EC7D0B}" type="slidenum">
              <a:rPr lang="en-US" smtClean="0"/>
              <a:t>12</a:t>
            </a:fld>
            <a:endParaRPr lang="en-US" dirty="0"/>
          </a:p>
        </p:txBody>
      </p:sp>
    </p:spTree>
    <p:extLst>
      <p:ext uri="{BB962C8B-B14F-4D97-AF65-F5344CB8AC3E}">
        <p14:creationId xmlns:p14="http://schemas.microsoft.com/office/powerpoint/2010/main" val="3217146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CPP Basics</a:t>
            </a:r>
            <a:endParaRPr lang="en-US" dirty="0"/>
          </a:p>
        </p:txBody>
      </p:sp>
      <p:sp>
        <p:nvSpPr>
          <p:cNvPr id="3" name="Content Placeholder 2"/>
          <p:cNvSpPr>
            <a:spLocks noGrp="1"/>
          </p:cNvSpPr>
          <p:nvPr>
            <p:ph idx="1"/>
          </p:nvPr>
        </p:nvSpPr>
        <p:spPr/>
        <p:txBody>
          <a:bodyPr/>
          <a:lstStyle/>
          <a:p>
            <a:r>
              <a:rPr lang="en-US" dirty="0" smtClean="0"/>
              <a:t>EPA calculated performance rates </a:t>
            </a:r>
          </a:p>
          <a:p>
            <a:r>
              <a:rPr lang="en-US" dirty="0" smtClean="0"/>
              <a:t>EPA </a:t>
            </a:r>
            <a:r>
              <a:rPr lang="en-US" dirty="0"/>
              <a:t>translated </a:t>
            </a:r>
            <a:r>
              <a:rPr lang="en-US" dirty="0" smtClean="0"/>
              <a:t>those performance rates into </a:t>
            </a:r>
            <a:r>
              <a:rPr lang="en-US" dirty="0"/>
              <a:t>a state goal –measured </a:t>
            </a:r>
            <a:r>
              <a:rPr lang="en-US" dirty="0" smtClean="0"/>
              <a:t>in mass </a:t>
            </a:r>
            <a:r>
              <a:rPr lang="en-US" dirty="0"/>
              <a:t>and rate –based on each state’s unique mix of power plants in </a:t>
            </a:r>
            <a:r>
              <a:rPr lang="en-US" dirty="0" smtClean="0"/>
              <a:t>2012</a:t>
            </a:r>
          </a:p>
          <a:p>
            <a:r>
              <a:rPr lang="en-US" dirty="0" smtClean="0"/>
              <a:t>States must submit plans for meeting these goals by 2016 or request an extension</a:t>
            </a:r>
          </a:p>
          <a:p>
            <a:r>
              <a:rPr lang="en-US" dirty="0" smtClean="0">
                <a:hlinkClick r:id="rId3"/>
              </a:rPr>
              <a:t>http://cleanpowerplanmaps.epa.gov/cpp/</a:t>
            </a:r>
            <a:endParaRPr lang="en-US" dirty="0"/>
          </a:p>
          <a:p>
            <a:endParaRPr lang="en-US" dirty="0"/>
          </a:p>
        </p:txBody>
      </p:sp>
      <p:sp>
        <p:nvSpPr>
          <p:cNvPr id="4" name="Slide Number Placeholder 3"/>
          <p:cNvSpPr>
            <a:spLocks noGrp="1"/>
          </p:cNvSpPr>
          <p:nvPr>
            <p:ph type="sldNum" sz="quarter" idx="12"/>
          </p:nvPr>
        </p:nvSpPr>
        <p:spPr/>
        <p:txBody>
          <a:bodyPr/>
          <a:lstStyle/>
          <a:p>
            <a:fld id="{711CB5E8-A46A-4E24-98E2-608953EC7D0B}" type="slidenum">
              <a:rPr lang="en-US" smtClean="0"/>
              <a:t>13</a:t>
            </a:fld>
            <a:endParaRPr lang="en-US" dirty="0"/>
          </a:p>
        </p:txBody>
      </p:sp>
    </p:spTree>
    <p:extLst>
      <p:ext uri="{BB962C8B-B14F-4D97-AF65-F5344CB8AC3E}">
        <p14:creationId xmlns:p14="http://schemas.microsoft.com/office/powerpoint/2010/main" val="3556791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1CB5E8-A46A-4E24-98E2-608953EC7D0B}" type="slidenum">
              <a:rPr lang="en-US" smtClean="0"/>
              <a:t>14</a:t>
            </a:fld>
            <a:endParaRPr lang="en-US" dirty="0"/>
          </a:p>
        </p:txBody>
      </p:sp>
      <p:sp>
        <p:nvSpPr>
          <p:cNvPr id="2" name="TextBox 1"/>
          <p:cNvSpPr txBox="1"/>
          <p:nvPr/>
        </p:nvSpPr>
        <p:spPr>
          <a:xfrm>
            <a:off x="1066800" y="6400800"/>
            <a:ext cx="7239000" cy="307777"/>
          </a:xfrm>
          <a:prstGeom prst="rect">
            <a:avLst/>
          </a:prstGeom>
          <a:noFill/>
        </p:spPr>
        <p:txBody>
          <a:bodyPr wrap="square" rtlCol="0">
            <a:spAutoFit/>
          </a:bodyPr>
          <a:lstStyle/>
          <a:p>
            <a:r>
              <a:rPr lang="en-US" sz="1400" dirty="0" smtClean="0"/>
              <a:t>Source: Latham &amp; Watkins, EPA Finalizes Historic Greenhouse Gas Reduction Program  </a:t>
            </a:r>
            <a:endParaRPr lang="en-US" sz="1400" dirty="0"/>
          </a:p>
        </p:txBody>
      </p:sp>
      <p:pic>
        <p:nvPicPr>
          <p:cNvPr id="6" name="Picture 5"/>
          <p:cNvPicPr>
            <a:picLocks noChangeAspect="1"/>
          </p:cNvPicPr>
          <p:nvPr/>
        </p:nvPicPr>
        <p:blipFill>
          <a:blip r:embed="rId2"/>
          <a:stretch>
            <a:fillRect/>
          </a:stretch>
        </p:blipFill>
        <p:spPr>
          <a:xfrm>
            <a:off x="838200" y="152400"/>
            <a:ext cx="7678449" cy="6116129"/>
          </a:xfrm>
          <a:prstGeom prst="rect">
            <a:avLst/>
          </a:prstGeom>
        </p:spPr>
      </p:pic>
    </p:spTree>
    <p:extLst>
      <p:ext uri="{BB962C8B-B14F-4D97-AF65-F5344CB8AC3E}">
        <p14:creationId xmlns:p14="http://schemas.microsoft.com/office/powerpoint/2010/main" val="341510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389450" cy="539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38600" y="6539193"/>
            <a:ext cx="4724400" cy="276999"/>
          </a:xfrm>
          <a:prstGeom prst="rect">
            <a:avLst/>
          </a:prstGeom>
          <a:noFill/>
        </p:spPr>
        <p:txBody>
          <a:bodyPr wrap="square" rtlCol="0">
            <a:spAutoFit/>
          </a:bodyPr>
          <a:lstStyle/>
          <a:p>
            <a:r>
              <a:rPr lang="en-US" sz="1200" dirty="0" smtClean="0"/>
              <a:t>Source: </a:t>
            </a:r>
            <a:r>
              <a:rPr lang="en-US" sz="1200" dirty="0">
                <a:hlinkClick r:id="rId3"/>
              </a:rPr>
              <a:t>http://epa.gov/airquality/cpp/cpp-presentation.pdf</a:t>
            </a:r>
            <a:r>
              <a:rPr lang="en-US" sz="1200" dirty="0"/>
              <a:t>.</a:t>
            </a:r>
          </a:p>
        </p:txBody>
      </p:sp>
      <p:sp>
        <p:nvSpPr>
          <p:cNvPr id="4" name="Slide Number Placeholder 3"/>
          <p:cNvSpPr>
            <a:spLocks noGrp="1"/>
          </p:cNvSpPr>
          <p:nvPr>
            <p:ph type="sldNum" sz="quarter" idx="12"/>
          </p:nvPr>
        </p:nvSpPr>
        <p:spPr/>
        <p:txBody>
          <a:bodyPr/>
          <a:lstStyle/>
          <a:p>
            <a:fld id="{711CB5E8-A46A-4E24-98E2-608953EC7D0B}" type="slidenum">
              <a:rPr lang="en-US" smtClean="0"/>
              <a:t>15</a:t>
            </a:fld>
            <a:endParaRPr lang="en-US" dirty="0"/>
          </a:p>
        </p:txBody>
      </p:sp>
    </p:spTree>
    <p:extLst>
      <p:ext uri="{BB962C8B-B14F-4D97-AF65-F5344CB8AC3E}">
        <p14:creationId xmlns:p14="http://schemas.microsoft.com/office/powerpoint/2010/main" val="41786569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CPP SIP Extension Request</a:t>
            </a:r>
            <a:endParaRPr lang="en-US" dirty="0"/>
          </a:p>
        </p:txBody>
      </p:sp>
      <p:sp>
        <p:nvSpPr>
          <p:cNvPr id="3" name="Content Placeholder 2"/>
          <p:cNvSpPr>
            <a:spLocks noGrp="1"/>
          </p:cNvSpPr>
          <p:nvPr>
            <p:ph idx="1"/>
          </p:nvPr>
        </p:nvSpPr>
        <p:spPr/>
        <p:txBody>
          <a:bodyPr/>
          <a:lstStyle/>
          <a:p>
            <a:r>
              <a:rPr lang="en-US" dirty="0" smtClean="0"/>
              <a:t>Describe Approaches</a:t>
            </a:r>
          </a:p>
          <a:p>
            <a:pPr lvl="1"/>
            <a:r>
              <a:rPr lang="en-US" dirty="0" smtClean="0"/>
              <a:t>Single or Multi-state Plan</a:t>
            </a:r>
          </a:p>
          <a:p>
            <a:pPr lvl="1"/>
            <a:r>
              <a:rPr lang="en-US" dirty="0" smtClean="0"/>
              <a:t>Rates or Mass</a:t>
            </a:r>
          </a:p>
          <a:p>
            <a:pPr lvl="1"/>
            <a:r>
              <a:rPr lang="en-US" dirty="0" smtClean="0"/>
              <a:t>Emission standards or state measures</a:t>
            </a:r>
          </a:p>
          <a:p>
            <a:pPr lvl="1"/>
            <a:r>
              <a:rPr lang="en-US" dirty="0" smtClean="0"/>
              <a:t>State’s Progress</a:t>
            </a:r>
          </a:p>
          <a:p>
            <a:r>
              <a:rPr lang="en-US" dirty="0" smtClean="0"/>
              <a:t>Explain need for extension</a:t>
            </a:r>
          </a:p>
          <a:p>
            <a:pPr lvl="1"/>
            <a:r>
              <a:rPr lang="en-US" dirty="0" smtClean="0"/>
              <a:t>Time to work with other states</a:t>
            </a:r>
          </a:p>
          <a:p>
            <a:pPr lvl="1"/>
            <a:r>
              <a:rPr lang="en-US" dirty="0" smtClean="0"/>
              <a:t>Time for new state regulatory or legislative action</a:t>
            </a:r>
          </a:p>
          <a:p>
            <a:r>
              <a:rPr lang="en-US" dirty="0" smtClean="0"/>
              <a:t>Describe opportunities for public comment</a:t>
            </a:r>
            <a:endParaRPr lang="en-US" dirty="0"/>
          </a:p>
        </p:txBody>
      </p:sp>
      <p:sp>
        <p:nvSpPr>
          <p:cNvPr id="4" name="Slide Number Placeholder 3"/>
          <p:cNvSpPr>
            <a:spLocks noGrp="1"/>
          </p:cNvSpPr>
          <p:nvPr>
            <p:ph type="sldNum" sz="quarter" idx="12"/>
          </p:nvPr>
        </p:nvSpPr>
        <p:spPr/>
        <p:txBody>
          <a:bodyPr/>
          <a:lstStyle/>
          <a:p>
            <a:fld id="{711CB5E8-A46A-4E24-98E2-608953EC7D0B}" type="slidenum">
              <a:rPr lang="en-US" smtClean="0"/>
              <a:t>16</a:t>
            </a:fld>
            <a:endParaRPr lang="en-US" dirty="0"/>
          </a:p>
        </p:txBody>
      </p:sp>
    </p:spTree>
    <p:extLst>
      <p:ext uri="{BB962C8B-B14F-4D97-AF65-F5344CB8AC3E}">
        <p14:creationId xmlns:p14="http://schemas.microsoft.com/office/powerpoint/2010/main" val="36507254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903842" cy="558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11CB5E8-A46A-4E24-98E2-608953EC7D0B}" type="slidenum">
              <a:rPr lang="en-US" smtClean="0"/>
              <a:t>17</a:t>
            </a:fld>
            <a:endParaRPr lang="en-US" dirty="0"/>
          </a:p>
        </p:txBody>
      </p:sp>
    </p:spTree>
    <p:extLst>
      <p:ext uri="{BB962C8B-B14F-4D97-AF65-F5344CB8AC3E}">
        <p14:creationId xmlns:p14="http://schemas.microsoft.com/office/powerpoint/2010/main" val="26382662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249424"/>
            <a:ext cx="8153400" cy="3694176"/>
          </a:xfrm>
        </p:spPr>
        <p:txBody>
          <a:bodyPr/>
          <a:lstStyle/>
          <a:p>
            <a:endParaRPr lang="en-US" dirty="0"/>
          </a:p>
        </p:txBody>
      </p:sp>
      <p:sp>
        <p:nvSpPr>
          <p:cNvPr id="4" name="Slide Number Placeholder 3"/>
          <p:cNvSpPr>
            <a:spLocks noGrp="1"/>
          </p:cNvSpPr>
          <p:nvPr>
            <p:ph type="sldNum" sz="quarter" idx="12"/>
          </p:nvPr>
        </p:nvSpPr>
        <p:spPr/>
        <p:txBody>
          <a:bodyPr/>
          <a:lstStyle/>
          <a:p>
            <a:fld id="{711CB5E8-A46A-4E24-98E2-608953EC7D0B}" type="slidenum">
              <a:rPr lang="en-US" smtClean="0"/>
              <a:t>18</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71563"/>
            <a:ext cx="850582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47800" y="6019800"/>
            <a:ext cx="5791200" cy="523220"/>
          </a:xfrm>
          <a:prstGeom prst="rect">
            <a:avLst/>
          </a:prstGeom>
          <a:noFill/>
        </p:spPr>
        <p:txBody>
          <a:bodyPr wrap="square" rtlCol="0">
            <a:spAutoFit/>
          </a:bodyPr>
          <a:lstStyle/>
          <a:p>
            <a:r>
              <a:rPr lang="en-US" sz="1400" dirty="0"/>
              <a:t>Source: EPA, http://www2.epa.gov/cleanpowerplantoolbox/state-plan-decision-tree</a:t>
            </a:r>
          </a:p>
        </p:txBody>
      </p:sp>
    </p:spTree>
    <p:extLst>
      <p:ext uri="{BB962C8B-B14F-4D97-AF65-F5344CB8AC3E}">
        <p14:creationId xmlns:p14="http://schemas.microsoft.com/office/powerpoint/2010/main" val="4371895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Uncooperative Federalism</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711CB5E8-A46A-4E24-98E2-608953EC7D0B}" type="slidenum">
              <a:rPr lang="en-US" smtClean="0"/>
              <a:t>19</a:t>
            </a:fld>
            <a:endParaRPr lang="en-US" dirty="0"/>
          </a:p>
        </p:txBody>
      </p:sp>
    </p:spTree>
    <p:extLst>
      <p:ext uri="{BB962C8B-B14F-4D97-AF65-F5344CB8AC3E}">
        <p14:creationId xmlns:p14="http://schemas.microsoft.com/office/powerpoint/2010/main" val="26382877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Clean Power Plan Primer</a:t>
            </a:r>
          </a:p>
          <a:p>
            <a:r>
              <a:rPr lang="en-US" dirty="0" smtClean="0"/>
              <a:t>Cooperative Federalism?</a:t>
            </a:r>
          </a:p>
          <a:p>
            <a:r>
              <a:rPr lang="en-US" dirty="0" smtClean="0"/>
              <a:t>Uncooperative Federalism?</a:t>
            </a:r>
          </a:p>
        </p:txBody>
      </p:sp>
      <p:sp>
        <p:nvSpPr>
          <p:cNvPr id="4" name="Slide Number Placeholder 3"/>
          <p:cNvSpPr>
            <a:spLocks noGrp="1"/>
          </p:cNvSpPr>
          <p:nvPr>
            <p:ph type="sldNum" sz="quarter" idx="12"/>
          </p:nvPr>
        </p:nvSpPr>
        <p:spPr/>
        <p:txBody>
          <a:bodyPr/>
          <a:lstStyle/>
          <a:p>
            <a:fld id="{711CB5E8-A46A-4E24-98E2-608953EC7D0B}" type="slidenum">
              <a:rPr lang="en-US" smtClean="0"/>
              <a:t>2</a:t>
            </a:fld>
            <a:endParaRPr lang="en-US" dirty="0"/>
          </a:p>
        </p:txBody>
      </p:sp>
      <p:pic>
        <p:nvPicPr>
          <p:cNvPr id="5" name="Picture 4"/>
          <p:cNvPicPr>
            <a:picLocks noChangeAspect="1"/>
          </p:cNvPicPr>
          <p:nvPr/>
        </p:nvPicPr>
        <p:blipFill>
          <a:blip r:embed="rId2"/>
          <a:stretch>
            <a:fillRect/>
          </a:stretch>
        </p:blipFill>
        <p:spPr>
          <a:xfrm>
            <a:off x="5353122" y="2666999"/>
            <a:ext cx="3626192" cy="4198325"/>
          </a:xfrm>
          <a:prstGeom prst="rect">
            <a:avLst/>
          </a:prstGeom>
        </p:spPr>
      </p:pic>
    </p:spTree>
    <p:extLst>
      <p:ext uri="{BB962C8B-B14F-4D97-AF65-F5344CB8AC3E}">
        <p14:creationId xmlns:p14="http://schemas.microsoft.com/office/powerpoint/2010/main" val="106909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Key Federalism Questions</a:t>
            </a:r>
            <a:endParaRPr lang="en-US" dirty="0"/>
          </a:p>
        </p:txBody>
      </p:sp>
      <p:sp>
        <p:nvSpPr>
          <p:cNvPr id="3" name="Content Placeholder 2"/>
          <p:cNvSpPr>
            <a:spLocks noGrp="1"/>
          </p:cNvSpPr>
          <p:nvPr>
            <p:ph idx="1"/>
          </p:nvPr>
        </p:nvSpPr>
        <p:spPr/>
        <p:txBody>
          <a:bodyPr>
            <a:normAutofit/>
          </a:bodyPr>
          <a:lstStyle/>
          <a:p>
            <a:r>
              <a:rPr lang="en-US" dirty="0"/>
              <a:t>What powers did Congress give the </a:t>
            </a:r>
            <a:r>
              <a:rPr lang="en-US" dirty="0" smtClean="0"/>
              <a:t>federal </a:t>
            </a:r>
            <a:r>
              <a:rPr lang="en-US" dirty="0"/>
              <a:t>and </a:t>
            </a:r>
            <a:r>
              <a:rPr lang="en-US" dirty="0" smtClean="0"/>
              <a:t>state actors </a:t>
            </a:r>
            <a:r>
              <a:rPr lang="en-US" dirty="0"/>
              <a:t>within these programs</a:t>
            </a:r>
            <a:r>
              <a:rPr lang="en-US" dirty="0" smtClean="0"/>
              <a:t>?</a:t>
            </a:r>
          </a:p>
          <a:p>
            <a:r>
              <a:rPr lang="en-US" dirty="0" smtClean="0"/>
              <a:t>How </a:t>
            </a:r>
            <a:r>
              <a:rPr lang="en-US" dirty="0"/>
              <a:t>are the </a:t>
            </a:r>
            <a:r>
              <a:rPr lang="en-US" dirty="0" smtClean="0"/>
              <a:t>federal </a:t>
            </a:r>
            <a:r>
              <a:rPr lang="en-US" dirty="0"/>
              <a:t>and </a:t>
            </a:r>
            <a:r>
              <a:rPr lang="en-US" smtClean="0"/>
              <a:t>state actors supposed </a:t>
            </a:r>
            <a:r>
              <a:rPr lang="en-US" dirty="0"/>
              <a:t>to navigate the boundaries of these powers</a:t>
            </a:r>
            <a:r>
              <a:rPr lang="en-US" dirty="0" smtClean="0"/>
              <a:t>?</a:t>
            </a:r>
          </a:p>
          <a:p>
            <a:r>
              <a:rPr lang="en-US" dirty="0" smtClean="0"/>
              <a:t>What happens when federal and state actors disagree?</a:t>
            </a:r>
          </a:p>
          <a:p>
            <a:endParaRPr lang="en-US" dirty="0"/>
          </a:p>
        </p:txBody>
      </p:sp>
    </p:spTree>
    <p:extLst>
      <p:ext uri="{BB962C8B-B14F-4D97-AF65-F5344CB8AC3E}">
        <p14:creationId xmlns:p14="http://schemas.microsoft.com/office/powerpoint/2010/main" val="1704144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Few Forms of State Dissent</a:t>
            </a:r>
            <a:endParaRPr lang="en-US" dirty="0"/>
          </a:p>
        </p:txBody>
      </p:sp>
      <p:sp>
        <p:nvSpPr>
          <p:cNvPr id="3" name="Content Placeholder 2"/>
          <p:cNvSpPr>
            <a:spLocks noGrp="1"/>
          </p:cNvSpPr>
          <p:nvPr>
            <p:ph idx="1"/>
          </p:nvPr>
        </p:nvSpPr>
        <p:spPr>
          <a:xfrm>
            <a:off x="726141" y="2047128"/>
            <a:ext cx="7691719" cy="4571999"/>
          </a:xfrm>
        </p:spPr>
        <p:txBody>
          <a:bodyPr/>
          <a:lstStyle/>
          <a:p>
            <a:r>
              <a:rPr lang="en-US" dirty="0"/>
              <a:t>Register its </a:t>
            </a:r>
            <a:r>
              <a:rPr lang="en-US" dirty="0" smtClean="0"/>
              <a:t>disagreement</a:t>
            </a:r>
          </a:p>
          <a:p>
            <a:r>
              <a:rPr lang="en-US" dirty="0" smtClean="0"/>
              <a:t>Failure/Refusal </a:t>
            </a:r>
            <a:r>
              <a:rPr lang="en-US" dirty="0"/>
              <a:t>to </a:t>
            </a:r>
            <a:r>
              <a:rPr lang="en-US" dirty="0" smtClean="0"/>
              <a:t>Act</a:t>
            </a:r>
          </a:p>
          <a:p>
            <a:r>
              <a:rPr lang="en-US" dirty="0" smtClean="0"/>
              <a:t>Defensive Maneuvers</a:t>
            </a:r>
          </a:p>
          <a:p>
            <a:r>
              <a:rPr lang="en-US" dirty="0" smtClean="0"/>
              <a:t>Lawsuits</a:t>
            </a:r>
            <a:endParaRPr lang="en-US" dirty="0"/>
          </a:p>
        </p:txBody>
      </p:sp>
    </p:spTree>
    <p:extLst>
      <p:ext uri="{BB962C8B-B14F-4D97-AF65-F5344CB8AC3E}">
        <p14:creationId xmlns:p14="http://schemas.microsoft.com/office/powerpoint/2010/main" val="281816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Register its Disagreement</a:t>
            </a:r>
            <a:endParaRPr lang="en-US" dirty="0"/>
          </a:p>
        </p:txBody>
      </p:sp>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a:blip r:embed="rId3"/>
          <a:srcRect l="1651" r="1651"/>
          <a:stretch>
            <a:fillRect/>
          </a:stretch>
        </p:blipFill>
        <p:spPr>
          <a:xfrm>
            <a:off x="726141" y="1586753"/>
            <a:ext cx="7691719" cy="4571999"/>
          </a:xfrm>
          <a:prstGeom prst="rect">
            <a:avLst/>
          </a:prstGeom>
        </p:spPr>
      </p:pic>
    </p:spTree>
    <p:extLst>
      <p:ext uri="{BB962C8B-B14F-4D97-AF65-F5344CB8AC3E}">
        <p14:creationId xmlns:p14="http://schemas.microsoft.com/office/powerpoint/2010/main" val="460594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Failure/Refusal to Act</a:t>
            </a:r>
            <a:endParaRPr lang="en-US" dirty="0"/>
          </a:p>
        </p:txBody>
      </p:sp>
      <p:sp>
        <p:nvSpPr>
          <p:cNvPr id="4" name="Slide Number Placeholder 3"/>
          <p:cNvSpPr>
            <a:spLocks noGrp="1"/>
          </p:cNvSpPr>
          <p:nvPr>
            <p:ph type="sldNum" sz="quarter" idx="12"/>
          </p:nvPr>
        </p:nvSpPr>
        <p:spPr/>
        <p:txBody>
          <a:bodyPr/>
          <a:lstStyle/>
          <a:p>
            <a:fld id="{711CB5E8-A46A-4E24-98E2-608953EC7D0B}" type="slidenum">
              <a:rPr lang="en-US" smtClean="0"/>
              <a:t>23</a:t>
            </a:fld>
            <a:endParaRPr lang="en-US" dirty="0"/>
          </a:p>
        </p:txBody>
      </p:sp>
      <p:pic>
        <p:nvPicPr>
          <p:cNvPr id="7" name="Picture 6"/>
          <p:cNvPicPr>
            <a:picLocks noChangeAspect="1"/>
          </p:cNvPicPr>
          <p:nvPr/>
        </p:nvPicPr>
        <p:blipFill>
          <a:blip r:embed="rId2"/>
          <a:stretch>
            <a:fillRect/>
          </a:stretch>
        </p:blipFill>
        <p:spPr>
          <a:xfrm>
            <a:off x="4724400" y="2133600"/>
            <a:ext cx="3499240" cy="4290164"/>
          </a:xfrm>
          <a:prstGeom prst="rect">
            <a:avLst/>
          </a:prstGeom>
        </p:spPr>
      </p:pic>
      <p:pic>
        <p:nvPicPr>
          <p:cNvPr id="8" name="Picture 7"/>
          <p:cNvPicPr>
            <a:picLocks noChangeAspect="1"/>
          </p:cNvPicPr>
          <p:nvPr/>
        </p:nvPicPr>
        <p:blipFill>
          <a:blip r:embed="rId3"/>
          <a:stretch>
            <a:fillRect/>
          </a:stretch>
        </p:blipFill>
        <p:spPr>
          <a:xfrm>
            <a:off x="1066800" y="2209800"/>
            <a:ext cx="3103830" cy="4191000"/>
          </a:xfrm>
          <a:prstGeom prst="rect">
            <a:avLst/>
          </a:prstGeom>
        </p:spPr>
      </p:pic>
    </p:spTree>
    <p:extLst>
      <p:ext uri="{BB962C8B-B14F-4D97-AF65-F5344CB8AC3E}">
        <p14:creationId xmlns:p14="http://schemas.microsoft.com/office/powerpoint/2010/main" val="2457969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64041"/>
            <a:ext cx="7691719" cy="1143000"/>
          </a:xfrm>
        </p:spPr>
        <p:txBody>
          <a:bodyPr/>
          <a:lstStyle/>
          <a:p>
            <a:r>
              <a:rPr lang="en-US" dirty="0" smtClean="0"/>
              <a:t>Defense: Kentucky</a:t>
            </a:r>
            <a:endParaRPr lang="en-US" dirty="0"/>
          </a:p>
        </p:txBody>
      </p:sp>
      <p:pic>
        <p:nvPicPr>
          <p:cNvPr id="6" name="Picture 5"/>
          <p:cNvPicPr>
            <a:picLocks noChangeAspect="1"/>
          </p:cNvPicPr>
          <p:nvPr/>
        </p:nvPicPr>
        <p:blipFill>
          <a:blip r:embed="rId3"/>
          <a:stretch>
            <a:fillRect/>
          </a:stretch>
        </p:blipFill>
        <p:spPr>
          <a:xfrm>
            <a:off x="575106" y="1305660"/>
            <a:ext cx="7968175" cy="5348501"/>
          </a:xfrm>
          <a:prstGeom prst="rect">
            <a:avLst/>
          </a:prstGeom>
        </p:spPr>
      </p:pic>
    </p:spTree>
    <p:extLst>
      <p:ext uri="{BB962C8B-B14F-4D97-AF65-F5344CB8AC3E}">
        <p14:creationId xmlns:p14="http://schemas.microsoft.com/office/powerpoint/2010/main" val="36975628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11CB5E8-A46A-4E24-98E2-608953EC7D0B}" type="slidenum">
              <a:rPr lang="en-US" smtClean="0"/>
              <a:t>25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485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6225037"/>
            <a:ext cx="5867400" cy="646331"/>
          </a:xfrm>
          <a:prstGeom prst="rect">
            <a:avLst/>
          </a:prstGeom>
          <a:noFill/>
        </p:spPr>
        <p:txBody>
          <a:bodyPr wrap="square" rtlCol="0">
            <a:spAutoFit/>
          </a:bodyPr>
          <a:lstStyle/>
          <a:p>
            <a:r>
              <a:rPr lang="en-US" sz="1200" dirty="0"/>
              <a:t>Source: </a:t>
            </a:r>
            <a:r>
              <a:rPr lang="en-US" sz="1200" dirty="0" smtClean="0"/>
              <a:t>National Conference of State Legislatures, http</a:t>
            </a:r>
            <a:r>
              <a:rPr lang="en-US" sz="1200" dirty="0"/>
              <a:t>://www.ncsl.org/research/energy/states-reactions-to-proposed-epa-greenhouse-gas-emissions-standards635333237.aspx</a:t>
            </a:r>
          </a:p>
        </p:txBody>
      </p:sp>
      <p:sp>
        <p:nvSpPr>
          <p:cNvPr id="6" name="Title 5"/>
          <p:cNvSpPr>
            <a:spLocks noGrp="1"/>
          </p:cNvSpPr>
          <p:nvPr>
            <p:ph type="title"/>
          </p:nvPr>
        </p:nvSpPr>
        <p:spPr>
          <a:xfrm>
            <a:off x="457200" y="304800"/>
            <a:ext cx="8229600" cy="1066800"/>
          </a:xfrm>
        </p:spPr>
        <p:txBody>
          <a:bodyPr/>
          <a:lstStyle/>
          <a:p>
            <a:r>
              <a:rPr lang="en-US" dirty="0" smtClean="0"/>
              <a:t>Defense: State Legislatures</a:t>
            </a:r>
            <a:endParaRPr lang="en-US" dirty="0"/>
          </a:p>
        </p:txBody>
      </p:sp>
    </p:spTree>
    <p:extLst>
      <p:ext uri="{BB962C8B-B14F-4D97-AF65-F5344CB8AC3E}">
        <p14:creationId xmlns:p14="http://schemas.microsoft.com/office/powerpoint/2010/main" val="18593323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11CB5E8-A46A-4E24-98E2-608953EC7D0B}" type="slidenum">
              <a:rPr lang="en-US" smtClean="0"/>
              <a:t>26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
            <a:ext cx="5097194" cy="64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9434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CPP as Empowering States?</a:t>
            </a:r>
            <a:br>
              <a:rPr lang="en-US" dirty="0" smtClean="0"/>
            </a:br>
            <a:r>
              <a:rPr lang="en-US" sz="3100" dirty="0" smtClean="0"/>
              <a:t>(aka The New Nationalists – </a:t>
            </a:r>
            <a:r>
              <a:rPr lang="en-US" sz="3100" dirty="0" err="1" smtClean="0"/>
              <a:t>Gerken</a:t>
            </a:r>
            <a:r>
              <a:rPr lang="en-US" sz="3100" dirty="0" smtClean="0"/>
              <a:t>)</a:t>
            </a:r>
            <a:endParaRPr lang="en-US" sz="3100" dirty="0"/>
          </a:p>
        </p:txBody>
      </p:sp>
      <p:sp>
        <p:nvSpPr>
          <p:cNvPr id="3" name="Content Placeholder 2"/>
          <p:cNvSpPr>
            <a:spLocks noGrp="1"/>
          </p:cNvSpPr>
          <p:nvPr>
            <p:ph idx="1"/>
          </p:nvPr>
        </p:nvSpPr>
        <p:spPr/>
        <p:txBody>
          <a:bodyPr>
            <a:normAutofit fontScale="92500" lnSpcReduction="10000"/>
          </a:bodyPr>
          <a:lstStyle/>
          <a:p>
            <a:r>
              <a:rPr lang="en-US" dirty="0" smtClean="0"/>
              <a:t>Strength in Compliance?</a:t>
            </a:r>
          </a:p>
          <a:p>
            <a:pPr lvl="1"/>
            <a:r>
              <a:rPr lang="en-US" dirty="0" smtClean="0"/>
              <a:t>Flexibility</a:t>
            </a:r>
            <a:endParaRPr lang="en-US" dirty="0"/>
          </a:p>
          <a:p>
            <a:pPr lvl="1"/>
            <a:r>
              <a:rPr lang="en-US" dirty="0" smtClean="0"/>
              <a:t>Implementation</a:t>
            </a:r>
            <a:endParaRPr lang="en-US" dirty="0"/>
          </a:p>
          <a:p>
            <a:pPr lvl="1"/>
            <a:r>
              <a:rPr lang="en-US" dirty="0" smtClean="0"/>
              <a:t>Enhanced Relationships</a:t>
            </a:r>
          </a:p>
          <a:p>
            <a:pPr lvl="2"/>
            <a:r>
              <a:rPr lang="en-US" dirty="0" smtClean="0"/>
              <a:t>Intrastate</a:t>
            </a:r>
            <a:endParaRPr lang="en-US" dirty="0"/>
          </a:p>
          <a:p>
            <a:pPr lvl="2"/>
            <a:r>
              <a:rPr lang="en-US" dirty="0" smtClean="0"/>
              <a:t>Interstate </a:t>
            </a:r>
          </a:p>
          <a:p>
            <a:pPr lvl="2"/>
            <a:endParaRPr lang="en-US" dirty="0"/>
          </a:p>
          <a:p>
            <a:r>
              <a:rPr lang="en-US" dirty="0" smtClean="0"/>
              <a:t>Strength in Defiance?</a:t>
            </a:r>
          </a:p>
          <a:p>
            <a:pPr lvl="1"/>
            <a:r>
              <a:rPr lang="en-US" dirty="0" smtClean="0"/>
              <a:t>Block Resistance</a:t>
            </a:r>
          </a:p>
          <a:p>
            <a:pPr lvl="1"/>
            <a:r>
              <a:rPr lang="en-US" dirty="0" smtClean="0"/>
              <a:t>Force EPA’s Hand</a:t>
            </a:r>
          </a:p>
          <a:p>
            <a:pPr lvl="1"/>
            <a:r>
              <a:rPr lang="en-US" dirty="0" smtClean="0"/>
              <a:t>Force Legislative Hand </a:t>
            </a:r>
          </a:p>
        </p:txBody>
      </p:sp>
      <p:sp>
        <p:nvSpPr>
          <p:cNvPr id="4" name="Slide Number Placeholder 3"/>
          <p:cNvSpPr>
            <a:spLocks noGrp="1"/>
          </p:cNvSpPr>
          <p:nvPr>
            <p:ph type="sldNum" sz="quarter" idx="12"/>
          </p:nvPr>
        </p:nvSpPr>
        <p:spPr/>
        <p:txBody>
          <a:bodyPr/>
          <a:lstStyle/>
          <a:p>
            <a:fld id="{711CB5E8-A46A-4E24-98E2-608953EC7D0B}" type="slidenum">
              <a:rPr lang="en-US" smtClean="0"/>
              <a:t>27</a:t>
            </a:fld>
            <a:endParaRPr lang="en-US" dirty="0"/>
          </a:p>
        </p:txBody>
      </p:sp>
    </p:spTree>
    <p:extLst>
      <p:ext uri="{BB962C8B-B14F-4D97-AF65-F5344CB8AC3E}">
        <p14:creationId xmlns:p14="http://schemas.microsoft.com/office/powerpoint/2010/main" val="640167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rgbClr val="000000"/>
                  </a:solidFill>
                  <a:prstDash val="dot"/>
                </a:ln>
              </a:rPr>
              <a:t>Thank you</a:t>
            </a:r>
            <a:endParaRPr lang="en-US" dirty="0">
              <a:ln>
                <a:solidFill>
                  <a:srgbClr val="000000"/>
                </a:solidFill>
                <a:prstDash val="dot"/>
              </a:ln>
            </a:endParaRPr>
          </a:p>
        </p:txBody>
      </p:sp>
      <p:sp>
        <p:nvSpPr>
          <p:cNvPr id="3" name="Content Placeholder 2"/>
          <p:cNvSpPr>
            <a:spLocks noGrp="1"/>
          </p:cNvSpPr>
          <p:nvPr>
            <p:ph sz="quarter" idx="1"/>
          </p:nvPr>
        </p:nvSpPr>
        <p:spPr/>
        <p:txBody>
          <a:bodyPr/>
          <a:lstStyle/>
          <a:p>
            <a:r>
              <a:rPr lang="en-US" dirty="0" smtClean="0"/>
              <a:t>Thoughts or questions?</a:t>
            </a:r>
          </a:p>
          <a:p>
            <a:endParaRPr lang="en-US" dirty="0" smtClean="0"/>
          </a:p>
          <a:p>
            <a:pPr lvl="1"/>
            <a:r>
              <a:rPr lang="en-US" dirty="0" smtClean="0"/>
              <a:t>Amy L. Stein</a:t>
            </a:r>
          </a:p>
          <a:p>
            <a:pPr lvl="1"/>
            <a:r>
              <a:rPr lang="en-US" dirty="0" smtClean="0"/>
              <a:t>Associate Professor, UF Levin College of Law</a:t>
            </a:r>
          </a:p>
          <a:p>
            <a:pPr lvl="1"/>
            <a:r>
              <a:rPr lang="en-US" dirty="0" smtClean="0">
                <a:hlinkClick r:id="rId3"/>
              </a:rPr>
              <a:t>stein@law.ufl.edu</a:t>
            </a:r>
            <a:endParaRPr lang="en-US" dirty="0" smtClean="0"/>
          </a:p>
          <a:p>
            <a:pPr lvl="1"/>
            <a:r>
              <a:rPr lang="en-US" dirty="0" smtClean="0"/>
              <a:t>Scholarship: </a:t>
            </a:r>
            <a:r>
              <a:rPr lang="en-US" u="sng" dirty="0">
                <a:hlinkClick r:id="rId4"/>
              </a:rPr>
              <a:t>http://ssrn.com/author=1216973</a:t>
            </a:r>
            <a:endParaRPr lang="en-US" dirty="0"/>
          </a:p>
        </p:txBody>
      </p:sp>
      <p:pic>
        <p:nvPicPr>
          <p:cNvPr id="1054" name="Picture 30" descr="UF Signa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5715000"/>
            <a:ext cx="2298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711CB5E8-A46A-4E24-98E2-608953EC7D0B}" type="slidenum">
              <a:rPr lang="en-US" smtClean="0"/>
              <a:t>28</a:t>
            </a:fld>
            <a:endParaRPr lang="en-US" dirty="0"/>
          </a:p>
        </p:txBody>
      </p:sp>
    </p:spTree>
    <p:extLst>
      <p:ext uri="{BB962C8B-B14F-4D97-AF65-F5344CB8AC3E}">
        <p14:creationId xmlns:p14="http://schemas.microsoft.com/office/powerpoint/2010/main" val="289166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Power Plan Primer</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711CB5E8-A46A-4E24-98E2-608953EC7D0B}" type="slidenum">
              <a:rPr lang="en-US" smtClean="0"/>
              <a:t>3</a:t>
            </a:fld>
            <a:endParaRPr lang="en-US" dirty="0"/>
          </a:p>
        </p:txBody>
      </p:sp>
    </p:spTree>
    <p:extLst>
      <p:ext uri="{BB962C8B-B14F-4D97-AF65-F5344CB8AC3E}">
        <p14:creationId xmlns:p14="http://schemas.microsoft.com/office/powerpoint/2010/main" val="2663220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Why GHG?</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229600" cy="154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14192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810000"/>
            <a:ext cx="31718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95400" y="6272076"/>
            <a:ext cx="6553200" cy="461665"/>
          </a:xfrm>
          <a:prstGeom prst="rect">
            <a:avLst/>
          </a:prstGeom>
          <a:noFill/>
        </p:spPr>
        <p:txBody>
          <a:bodyPr wrap="square" rtlCol="0">
            <a:spAutoFit/>
          </a:bodyPr>
          <a:lstStyle/>
          <a:p>
            <a:r>
              <a:rPr lang="en-US" sz="1200" dirty="0" smtClean="0"/>
              <a:t>Source: </a:t>
            </a:r>
            <a:r>
              <a:rPr lang="en-US" sz="1200" dirty="0" smtClean="0">
                <a:hlinkClick r:id="rId6"/>
              </a:rPr>
              <a:t>https://www.ipcc.ch/pdf/assessment-report/ar5/syr/AR5_SYR_FINAL_SPM.pdf</a:t>
            </a:r>
            <a:r>
              <a:rPr lang="en-US" sz="1200" dirty="0" smtClean="0"/>
              <a:t> (2014)</a:t>
            </a:r>
            <a:endParaRPr lang="en-US" sz="1200" dirty="0"/>
          </a:p>
        </p:txBody>
      </p:sp>
      <p:sp>
        <p:nvSpPr>
          <p:cNvPr id="4" name="Slide Number Placeholder 3"/>
          <p:cNvSpPr>
            <a:spLocks noGrp="1"/>
          </p:cNvSpPr>
          <p:nvPr>
            <p:ph type="sldNum" sz="quarter" idx="12"/>
          </p:nvPr>
        </p:nvSpPr>
        <p:spPr/>
        <p:txBody>
          <a:bodyPr/>
          <a:lstStyle/>
          <a:p>
            <a:fld id="{711CB5E8-A46A-4E24-98E2-608953EC7D0B}" type="slidenum">
              <a:rPr lang="en-US" smtClean="0"/>
              <a:t>4</a:t>
            </a:fld>
            <a:endParaRPr lang="en-US" dirty="0"/>
          </a:p>
        </p:txBody>
      </p:sp>
      <p:sp>
        <p:nvSpPr>
          <p:cNvPr id="3" name="Rectangle 2"/>
          <p:cNvSpPr/>
          <p:nvPr/>
        </p:nvSpPr>
        <p:spPr>
          <a:xfrm>
            <a:off x="6096000" y="3886200"/>
            <a:ext cx="2819400" cy="2031325"/>
          </a:xfrm>
          <a:prstGeom prst="rect">
            <a:avLst/>
          </a:prstGeom>
        </p:spPr>
        <p:txBody>
          <a:bodyPr wrap="square">
            <a:spAutoFit/>
          </a:bodyPr>
          <a:lstStyle/>
          <a:p>
            <a:r>
              <a:rPr lang="en-US" dirty="0"/>
              <a:t>“what is no longer seriously disputed is that humans are the main agents of climate change.</a:t>
            </a:r>
            <a:r>
              <a:rPr lang="en-US" dirty="0" smtClean="0"/>
              <a:t>”</a:t>
            </a:r>
          </a:p>
          <a:p>
            <a:endParaRPr lang="en-US" dirty="0"/>
          </a:p>
          <a:p>
            <a:endParaRPr lang="en-US" dirty="0"/>
          </a:p>
          <a:p>
            <a:endParaRPr lang="en-US" dirty="0"/>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105400"/>
            <a:ext cx="1607961"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8"/>
          <a:stretch>
            <a:fillRect/>
          </a:stretch>
        </p:blipFill>
        <p:spPr>
          <a:xfrm>
            <a:off x="5562600" y="152400"/>
            <a:ext cx="2819400" cy="1762125"/>
          </a:xfrm>
          <a:prstGeom prst="rect">
            <a:avLst/>
          </a:prstGeom>
        </p:spPr>
      </p:pic>
    </p:spTree>
    <p:extLst>
      <p:ext uri="{BB962C8B-B14F-4D97-AF65-F5344CB8AC3E}">
        <p14:creationId xmlns:p14="http://schemas.microsoft.com/office/powerpoint/2010/main" val="4149201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609600"/>
          </a:xfrm>
        </p:spPr>
        <p:txBody>
          <a:bodyPr>
            <a:normAutofit fontScale="90000"/>
          </a:bodyPr>
          <a:lstStyle/>
          <a:p>
            <a:r>
              <a:rPr lang="en-US" dirty="0" smtClean="0"/>
              <a:t>Why Power Plants?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1295400"/>
            <a:ext cx="8162647" cy="581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218200"/>
            <a:ext cx="4724400" cy="276999"/>
          </a:xfrm>
          <a:prstGeom prst="rect">
            <a:avLst/>
          </a:prstGeom>
          <a:noFill/>
        </p:spPr>
        <p:txBody>
          <a:bodyPr wrap="square" rtlCol="0">
            <a:spAutoFit/>
          </a:bodyPr>
          <a:lstStyle/>
          <a:p>
            <a:r>
              <a:rPr lang="en-US" sz="1200" dirty="0" smtClean="0"/>
              <a:t>Source: </a:t>
            </a:r>
            <a:r>
              <a:rPr lang="en-US" sz="1200" dirty="0">
                <a:hlinkClick r:id="rId3"/>
              </a:rPr>
              <a:t>http://epa.gov/airquality/cpp/cpp-presentation.pdf</a:t>
            </a:r>
            <a:r>
              <a:rPr lang="en-US" sz="1200" dirty="0"/>
              <a:t>.</a:t>
            </a:r>
          </a:p>
        </p:txBody>
      </p:sp>
      <p:sp>
        <p:nvSpPr>
          <p:cNvPr id="5" name="Slide Number Placeholder 4"/>
          <p:cNvSpPr>
            <a:spLocks noGrp="1"/>
          </p:cNvSpPr>
          <p:nvPr>
            <p:ph type="sldNum" sz="quarter" idx="12"/>
          </p:nvPr>
        </p:nvSpPr>
        <p:spPr/>
        <p:txBody>
          <a:bodyPr/>
          <a:lstStyle/>
          <a:p>
            <a:fld id="{711CB5E8-A46A-4E24-98E2-608953EC7D0B}" type="slidenum">
              <a:rPr lang="en-US" smtClean="0"/>
              <a:t>5</a:t>
            </a:fld>
            <a:endParaRPr lang="en-US" dirty="0"/>
          </a:p>
        </p:txBody>
      </p:sp>
    </p:spTree>
    <p:extLst>
      <p:ext uri="{BB962C8B-B14F-4D97-AF65-F5344CB8AC3E}">
        <p14:creationId xmlns:p14="http://schemas.microsoft.com/office/powerpoint/2010/main" val="262315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6800"/>
          </a:xfrm>
        </p:spPr>
        <p:txBody>
          <a:bodyPr/>
          <a:lstStyle/>
          <a:p>
            <a:r>
              <a:rPr lang="en-US" dirty="0" smtClean="0"/>
              <a:t>Why the Clean Air Act?</a:t>
            </a:r>
            <a:endParaRPr lang="en-US" dirty="0"/>
          </a:p>
        </p:txBody>
      </p:sp>
      <p:sp>
        <p:nvSpPr>
          <p:cNvPr id="3" name="Content Placeholder 2"/>
          <p:cNvSpPr>
            <a:spLocks noGrp="1"/>
          </p:cNvSpPr>
          <p:nvPr>
            <p:ph idx="1"/>
          </p:nvPr>
        </p:nvSpPr>
        <p:spPr/>
        <p:txBody>
          <a:bodyPr>
            <a:normAutofit/>
          </a:bodyPr>
          <a:lstStyle/>
          <a:p>
            <a:r>
              <a:rPr lang="en-US" dirty="0" smtClean="0"/>
              <a:t>Lack of Congressional action </a:t>
            </a:r>
          </a:p>
          <a:p>
            <a:r>
              <a:rPr lang="en-US" dirty="0" smtClean="0"/>
              <a:t>Greenhouse gases (GHG), </a:t>
            </a:r>
            <a:r>
              <a:rPr lang="en-US" dirty="0"/>
              <a:t>including CO2, are pollutants that EPA can regulate under the Clean Air </a:t>
            </a:r>
            <a:r>
              <a:rPr lang="en-US" dirty="0" smtClean="0"/>
              <a:t>Act</a:t>
            </a:r>
            <a:r>
              <a:rPr lang="en-US" dirty="0"/>
              <a:t> </a:t>
            </a:r>
            <a:r>
              <a:rPr lang="en-US" dirty="0" smtClean="0"/>
              <a:t>(Mass v EPA)</a:t>
            </a:r>
          </a:p>
          <a:p>
            <a:r>
              <a:rPr lang="en-US" dirty="0" smtClean="0"/>
              <a:t>EPA GHG Endangerment Finding </a:t>
            </a:r>
          </a:p>
          <a:p>
            <a:r>
              <a:rPr lang="en-US" dirty="0" smtClean="0"/>
              <a:t>EPA GHG Rules: mobile sources</a:t>
            </a:r>
          </a:p>
          <a:p>
            <a:r>
              <a:rPr lang="en-US" dirty="0" smtClean="0"/>
              <a:t>EPA GHG rules: new stationary sources</a:t>
            </a:r>
          </a:p>
          <a:p>
            <a:r>
              <a:rPr lang="en-US" dirty="0" smtClean="0"/>
              <a:t>EPA GHG rules: existing </a:t>
            </a:r>
            <a:r>
              <a:rPr lang="en-US" dirty="0"/>
              <a:t>stationary sources</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711CB5E8-A46A-4E24-98E2-608953EC7D0B}" type="slidenum">
              <a:rPr lang="en-US" smtClean="0"/>
              <a:t>6</a:t>
            </a:fld>
            <a:endParaRPr lang="en-US" dirty="0"/>
          </a:p>
        </p:txBody>
      </p:sp>
    </p:spTree>
    <p:extLst>
      <p:ext uri="{BB962C8B-B14F-4D97-AF65-F5344CB8AC3E}">
        <p14:creationId xmlns:p14="http://schemas.microsoft.com/office/powerpoint/2010/main" val="1070887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CPP Basics</a:t>
            </a:r>
            <a:endParaRPr lang="en-US" dirty="0"/>
          </a:p>
        </p:txBody>
      </p:sp>
      <p:sp>
        <p:nvSpPr>
          <p:cNvPr id="3" name="Content Placeholder 2"/>
          <p:cNvSpPr>
            <a:spLocks noGrp="1"/>
          </p:cNvSpPr>
          <p:nvPr>
            <p:ph idx="1"/>
          </p:nvPr>
        </p:nvSpPr>
        <p:spPr/>
        <p:txBody>
          <a:bodyPr>
            <a:normAutofit fontScale="92500"/>
          </a:bodyPr>
          <a:lstStyle/>
          <a:p>
            <a:r>
              <a:rPr lang="en-US" dirty="0" smtClean="0"/>
              <a:t>Goal: 32% reduction in CO2 from baseline levels (2005) by 2030</a:t>
            </a:r>
          </a:p>
          <a:p>
            <a:r>
              <a:rPr lang="en-US" dirty="0" smtClean="0"/>
              <a:t>Application: certain existing fossil-fuel power plants</a:t>
            </a:r>
          </a:p>
          <a:p>
            <a:pPr lvl="1"/>
            <a:r>
              <a:rPr lang="en-US" dirty="0" smtClean="0"/>
              <a:t>Steam generating units (usually coal)</a:t>
            </a:r>
          </a:p>
          <a:p>
            <a:pPr lvl="1"/>
            <a:r>
              <a:rPr lang="en-US" dirty="0" smtClean="0"/>
              <a:t>Stationary combustion turbines (usually oil or natural gas)</a:t>
            </a:r>
          </a:p>
          <a:p>
            <a:r>
              <a:rPr lang="en-US" dirty="0" smtClean="0"/>
              <a:t>Phased-in (smooth) glide path</a:t>
            </a:r>
          </a:p>
          <a:p>
            <a:pPr lvl="1"/>
            <a:r>
              <a:rPr lang="en-US" dirty="0" smtClean="0"/>
              <a:t>Step </a:t>
            </a:r>
            <a:r>
              <a:rPr lang="en-US" dirty="0"/>
              <a:t>1 –</a:t>
            </a:r>
            <a:r>
              <a:rPr lang="en-US" dirty="0" smtClean="0"/>
              <a:t>2022-2024</a:t>
            </a:r>
          </a:p>
          <a:p>
            <a:pPr lvl="1"/>
            <a:r>
              <a:rPr lang="en-US" dirty="0" smtClean="0"/>
              <a:t>Step </a:t>
            </a:r>
            <a:r>
              <a:rPr lang="en-US" dirty="0"/>
              <a:t>2 –</a:t>
            </a:r>
            <a:r>
              <a:rPr lang="en-US" dirty="0" smtClean="0"/>
              <a:t>2025-2027</a:t>
            </a:r>
          </a:p>
          <a:p>
            <a:pPr lvl="1"/>
            <a:r>
              <a:rPr lang="en-US" dirty="0" smtClean="0"/>
              <a:t>Step </a:t>
            </a:r>
            <a:r>
              <a:rPr lang="en-US" dirty="0"/>
              <a:t>3 –</a:t>
            </a:r>
            <a:r>
              <a:rPr lang="en-US" dirty="0" smtClean="0"/>
              <a:t>2028-2029</a:t>
            </a:r>
            <a:endParaRPr lang="en-US" dirty="0"/>
          </a:p>
          <a:p>
            <a:pPr lvl="1"/>
            <a:endParaRPr lang="en-US" dirty="0"/>
          </a:p>
        </p:txBody>
      </p:sp>
      <p:sp>
        <p:nvSpPr>
          <p:cNvPr id="4" name="Slide Number Placeholder 3"/>
          <p:cNvSpPr>
            <a:spLocks noGrp="1"/>
          </p:cNvSpPr>
          <p:nvPr>
            <p:ph type="sldNum" sz="quarter" idx="12"/>
          </p:nvPr>
        </p:nvSpPr>
        <p:spPr/>
        <p:txBody>
          <a:bodyPr/>
          <a:lstStyle/>
          <a:p>
            <a:fld id="{711CB5E8-A46A-4E24-98E2-608953EC7D0B}" type="slidenum">
              <a:rPr lang="en-US" smtClean="0"/>
              <a:t>7</a:t>
            </a:fld>
            <a:endParaRPr lang="en-US" dirty="0"/>
          </a:p>
        </p:txBody>
      </p:sp>
    </p:spTree>
    <p:extLst>
      <p:ext uri="{BB962C8B-B14F-4D97-AF65-F5344CB8AC3E}">
        <p14:creationId xmlns:p14="http://schemas.microsoft.com/office/powerpoint/2010/main" val="3725680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Cooperative Federalism</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711CB5E8-A46A-4E24-98E2-608953EC7D0B}" type="slidenum">
              <a:rPr lang="en-US" smtClean="0"/>
              <a:t>8</a:t>
            </a:fld>
            <a:endParaRPr lang="en-US" dirty="0"/>
          </a:p>
        </p:txBody>
      </p:sp>
    </p:spTree>
    <p:extLst>
      <p:ext uri="{BB962C8B-B14F-4D97-AF65-F5344CB8AC3E}">
        <p14:creationId xmlns:p14="http://schemas.microsoft.com/office/powerpoint/2010/main" val="7321821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Cooperative Federalism</a:t>
            </a:r>
            <a:endParaRPr lang="en-US" dirty="0"/>
          </a:p>
        </p:txBody>
      </p:sp>
      <p:sp>
        <p:nvSpPr>
          <p:cNvPr id="5" name="Content Placeholder 4"/>
          <p:cNvSpPr>
            <a:spLocks noGrp="1"/>
          </p:cNvSpPr>
          <p:nvPr>
            <p:ph idx="1"/>
          </p:nvPr>
        </p:nvSpPr>
        <p:spPr/>
        <p:txBody>
          <a:bodyPr>
            <a:normAutofit lnSpcReduction="10000"/>
          </a:bodyPr>
          <a:lstStyle/>
          <a:p>
            <a:r>
              <a:rPr lang="en-US" dirty="0" smtClean="0"/>
              <a:t>Federal standards that states can implement</a:t>
            </a:r>
          </a:p>
          <a:p>
            <a:pPr lvl="1"/>
            <a:r>
              <a:rPr lang="en-US" dirty="0" smtClean="0"/>
              <a:t>Clean Air Act – State Implementation Plan and Title V</a:t>
            </a:r>
          </a:p>
          <a:p>
            <a:pPr lvl="1"/>
            <a:r>
              <a:rPr lang="en-US" dirty="0" smtClean="0"/>
              <a:t>Clean Water Act – Water Quality Standards and NPDES</a:t>
            </a:r>
          </a:p>
          <a:p>
            <a:pPr lvl="1"/>
            <a:r>
              <a:rPr lang="en-US" dirty="0" smtClean="0"/>
              <a:t>Surface Mining Control Reclamation Act </a:t>
            </a:r>
          </a:p>
          <a:p>
            <a:pPr lvl="1"/>
            <a:r>
              <a:rPr lang="en-US" dirty="0" smtClean="0"/>
              <a:t>Public Utility Regulatory Policies Act (1978)</a:t>
            </a:r>
          </a:p>
          <a:p>
            <a:pPr lvl="1"/>
            <a:r>
              <a:rPr lang="en-US" dirty="0" smtClean="0"/>
              <a:t>Telecommunications Act of (1996)</a:t>
            </a:r>
          </a:p>
          <a:p>
            <a:r>
              <a:rPr lang="en-US" dirty="0" smtClean="0"/>
              <a:t>Inherent tensions that are imperative to the proper functioning of the system</a:t>
            </a:r>
          </a:p>
        </p:txBody>
      </p:sp>
    </p:spTree>
    <p:extLst>
      <p:ext uri="{BB962C8B-B14F-4D97-AF65-F5344CB8AC3E}">
        <p14:creationId xmlns:p14="http://schemas.microsoft.com/office/powerpoint/2010/main" val="230728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720</TotalTime>
  <Words>1853</Words>
  <Application>Microsoft Macintosh PowerPoint</Application>
  <PresentationFormat>On-screen Show (4:3)</PresentationFormat>
  <Paragraphs>201</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Urban</vt:lpstr>
      <vt:lpstr> </vt:lpstr>
      <vt:lpstr>Roadmap</vt:lpstr>
      <vt:lpstr>Clean Power Plan Primer</vt:lpstr>
      <vt:lpstr>Why GHG?</vt:lpstr>
      <vt:lpstr>Why Power Plants?</vt:lpstr>
      <vt:lpstr>Why the Clean Air Act?</vt:lpstr>
      <vt:lpstr>CPP Basics</vt:lpstr>
      <vt:lpstr>Cooperative Federalism</vt:lpstr>
      <vt:lpstr>Cooperative Federalism</vt:lpstr>
      <vt:lpstr>Clean Air Act Primer – 111(d)</vt:lpstr>
      <vt:lpstr>Clean Air Act Primer – 111(d)</vt:lpstr>
      <vt:lpstr>What is the best system of emission reduction (BSER) for reducing CO2 from power plants?</vt:lpstr>
      <vt:lpstr>CPP Basics</vt:lpstr>
      <vt:lpstr>PowerPoint Presentation</vt:lpstr>
      <vt:lpstr>PowerPoint Presentation</vt:lpstr>
      <vt:lpstr>Elements of CPP SIP Extension Request</vt:lpstr>
      <vt:lpstr>PowerPoint Presentation</vt:lpstr>
      <vt:lpstr>PowerPoint Presentation</vt:lpstr>
      <vt:lpstr>Uncooperative Federalism</vt:lpstr>
      <vt:lpstr>A Few Key Federalism Questions</vt:lpstr>
      <vt:lpstr>A Few Forms of State Dissent</vt:lpstr>
      <vt:lpstr>Register its Disagreement</vt:lpstr>
      <vt:lpstr>Failure/Refusal to Act</vt:lpstr>
      <vt:lpstr>Defense: Kentucky</vt:lpstr>
      <vt:lpstr>Defense: State Legislatures</vt:lpstr>
      <vt:lpstr>PowerPoint Presentation</vt:lpstr>
      <vt:lpstr>CPP as Empowering States? (aka The New Nationalists – Gerken)</vt:lpstr>
      <vt:lpstr>Thank you</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Florida</dc:title>
  <dc:creator>Fredric G. Levin College of Law</dc:creator>
  <cp:lastModifiedBy>Amy Stein</cp:lastModifiedBy>
  <cp:revision>94</cp:revision>
  <cp:lastPrinted>2015-09-24T21:02:06Z</cp:lastPrinted>
  <dcterms:created xsi:type="dcterms:W3CDTF">2015-09-21T16:48:13Z</dcterms:created>
  <dcterms:modified xsi:type="dcterms:W3CDTF">2015-11-06T17:46:49Z</dcterms:modified>
</cp:coreProperties>
</file>